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5"/>
  </p:notesMasterIdLst>
  <p:sldIdLst>
    <p:sldId id="256" r:id="rId2"/>
    <p:sldId id="258" r:id="rId3"/>
    <p:sldId id="259" r:id="rId4"/>
    <p:sldId id="260" r:id="rId5"/>
    <p:sldId id="261" r:id="rId6"/>
    <p:sldId id="277" r:id="rId7"/>
    <p:sldId id="278" r:id="rId8"/>
    <p:sldId id="279" r:id="rId9"/>
    <p:sldId id="280" r:id="rId10"/>
    <p:sldId id="263" r:id="rId11"/>
    <p:sldId id="264" r:id="rId12"/>
    <p:sldId id="267" r:id="rId13"/>
    <p:sldId id="268" r:id="rId14"/>
    <p:sldId id="269" r:id="rId15"/>
    <p:sldId id="270" r:id="rId16"/>
    <p:sldId id="265" r:id="rId17"/>
    <p:sldId id="271" r:id="rId18"/>
    <p:sldId id="272" r:id="rId19"/>
    <p:sldId id="273" r:id="rId20"/>
    <p:sldId id="274" r:id="rId21"/>
    <p:sldId id="266" r:id="rId22"/>
    <p:sldId id="275" r:id="rId23"/>
    <p:sldId id="27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3AAF8EF-10D0-47D6-9BA6-E45597459BBB}">
          <p14:sldIdLst>
            <p14:sldId id="256"/>
            <p14:sldId id="258"/>
            <p14:sldId id="259"/>
            <p14:sldId id="260"/>
            <p14:sldId id="261"/>
            <p14:sldId id="277"/>
            <p14:sldId id="278"/>
            <p14:sldId id="279"/>
            <p14:sldId id="280"/>
            <p14:sldId id="263"/>
            <p14:sldId id="264"/>
            <p14:sldId id="267"/>
            <p14:sldId id="268"/>
            <p14:sldId id="269"/>
            <p14:sldId id="270"/>
            <p14:sldId id="265"/>
            <p14:sldId id="271"/>
            <p14:sldId id="272"/>
            <p14:sldId id="273"/>
            <p14:sldId id="274"/>
            <p14:sldId id="266"/>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5D5006-C468-4C87-BE59-080023FA09C6}" v="21" dt="2023-01-08T11:03:21.149"/>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74118" autoAdjust="0"/>
  </p:normalViewPr>
  <p:slideViewPr>
    <p:cSldViewPr snapToGrid="0">
      <p:cViewPr>
        <p:scale>
          <a:sx n="50" d="100"/>
          <a:sy n="50" d="100"/>
        </p:scale>
        <p:origin x="1934" y="283"/>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ia Pala" userId="f0133cc1-7ddc-4617-95f3-a1b241401a99" providerId="ADAL" clId="{975D5006-C468-4C87-BE59-080023FA09C6}"/>
    <pc:docChg chg="undo redo custSel addSld delSld modSld modSection">
      <pc:chgData name="Silvia Pala" userId="f0133cc1-7ddc-4617-95f3-a1b241401a99" providerId="ADAL" clId="{975D5006-C468-4C87-BE59-080023FA09C6}" dt="2023-01-08T11:13:26.308" v="174"/>
      <pc:docMkLst>
        <pc:docMk/>
      </pc:docMkLst>
      <pc:sldChg chg="addSp delSp modSp mod">
        <pc:chgData name="Silvia Pala" userId="f0133cc1-7ddc-4617-95f3-a1b241401a99" providerId="ADAL" clId="{975D5006-C468-4C87-BE59-080023FA09C6}" dt="2023-01-08T10:58:33.499" v="15" actId="931"/>
        <pc:sldMkLst>
          <pc:docMk/>
          <pc:sldMk cId="3911354443" sldId="258"/>
        </pc:sldMkLst>
        <pc:spChg chg="add del mod">
          <ac:chgData name="Silvia Pala" userId="f0133cc1-7ddc-4617-95f3-a1b241401a99" providerId="ADAL" clId="{975D5006-C468-4C87-BE59-080023FA09C6}" dt="2023-01-08T10:58:33.499" v="15" actId="931"/>
          <ac:spMkLst>
            <pc:docMk/>
            <pc:sldMk cId="3911354443" sldId="258"/>
            <ac:spMk id="7" creationId="{4D9862F3-80C6-0AAD-913B-871A00A280ED}"/>
          </ac:spMkLst>
        </pc:spChg>
        <pc:picChg chg="del">
          <ac:chgData name="Silvia Pala" userId="f0133cc1-7ddc-4617-95f3-a1b241401a99" providerId="ADAL" clId="{975D5006-C468-4C87-BE59-080023FA09C6}" dt="2023-01-08T10:56:12.878" v="0" actId="478"/>
          <ac:picMkLst>
            <pc:docMk/>
            <pc:sldMk cId="3911354443" sldId="258"/>
            <ac:picMk id="6" creationId="{17211509-AD95-BFEB-81A9-2C0915E92F68}"/>
          </ac:picMkLst>
        </pc:picChg>
        <pc:picChg chg="add del mod">
          <ac:chgData name="Silvia Pala" userId="f0133cc1-7ddc-4617-95f3-a1b241401a99" providerId="ADAL" clId="{975D5006-C468-4C87-BE59-080023FA09C6}" dt="2023-01-08T10:56:15.228" v="2"/>
          <ac:picMkLst>
            <pc:docMk/>
            <pc:sldMk cId="3911354443" sldId="258"/>
            <ac:picMk id="8" creationId="{B465C2E2-676A-BDEC-46E9-4B8FEA20B26D}"/>
          </ac:picMkLst>
        </pc:picChg>
        <pc:picChg chg="add del mod">
          <ac:chgData name="Silvia Pala" userId="f0133cc1-7ddc-4617-95f3-a1b241401a99" providerId="ADAL" clId="{975D5006-C468-4C87-BE59-080023FA09C6}" dt="2023-01-08T10:57:46.746" v="13"/>
          <ac:picMkLst>
            <pc:docMk/>
            <pc:sldMk cId="3911354443" sldId="258"/>
            <ac:picMk id="9" creationId="{8796EEE0-57AA-79B5-63EB-FC3CBCC9E2C0}"/>
          </ac:picMkLst>
        </pc:picChg>
        <pc:picChg chg="add mod">
          <ac:chgData name="Silvia Pala" userId="f0133cc1-7ddc-4617-95f3-a1b241401a99" providerId="ADAL" clId="{975D5006-C468-4C87-BE59-080023FA09C6}" dt="2023-01-08T10:58:33.499" v="15" actId="931"/>
          <ac:picMkLst>
            <pc:docMk/>
            <pc:sldMk cId="3911354443" sldId="258"/>
            <ac:picMk id="11" creationId="{CE09D45D-A60B-E120-93A0-6A8532D884E6}"/>
          </ac:picMkLst>
        </pc:picChg>
      </pc:sldChg>
      <pc:sldChg chg="addSp delSp modSp mod">
        <pc:chgData name="Silvia Pala" userId="f0133cc1-7ddc-4617-95f3-a1b241401a99" providerId="ADAL" clId="{975D5006-C468-4C87-BE59-080023FA09C6}" dt="2023-01-08T10:58:42.378" v="17" actId="931"/>
        <pc:sldMkLst>
          <pc:docMk/>
          <pc:sldMk cId="3615513092" sldId="259"/>
        </pc:sldMkLst>
        <pc:spChg chg="add del mod">
          <ac:chgData name="Silvia Pala" userId="f0133cc1-7ddc-4617-95f3-a1b241401a99" providerId="ADAL" clId="{975D5006-C468-4C87-BE59-080023FA09C6}" dt="2023-01-08T10:57:45.728" v="11" actId="478"/>
          <ac:spMkLst>
            <pc:docMk/>
            <pc:sldMk cId="3615513092" sldId="259"/>
            <ac:spMk id="7" creationId="{32208A82-2522-85A0-0A47-1E4DCD491BB4}"/>
          </ac:spMkLst>
        </pc:spChg>
        <pc:spChg chg="add del mod">
          <ac:chgData name="Silvia Pala" userId="f0133cc1-7ddc-4617-95f3-a1b241401a99" providerId="ADAL" clId="{975D5006-C468-4C87-BE59-080023FA09C6}" dt="2023-01-08T10:58:42.378" v="17" actId="931"/>
          <ac:spMkLst>
            <pc:docMk/>
            <pc:sldMk cId="3615513092" sldId="259"/>
            <ac:spMk id="11" creationId="{9704A0EB-91CC-4287-C8E1-AB7F5E5B0F5F}"/>
          </ac:spMkLst>
        </pc:spChg>
        <pc:picChg chg="add del">
          <ac:chgData name="Silvia Pala" userId="f0133cc1-7ddc-4617-95f3-a1b241401a99" providerId="ADAL" clId="{975D5006-C468-4C87-BE59-080023FA09C6}" dt="2023-01-08T10:58:38.431" v="16" actId="478"/>
          <ac:picMkLst>
            <pc:docMk/>
            <pc:sldMk cId="3615513092" sldId="259"/>
            <ac:picMk id="8" creationId="{2D874399-DC43-3F8B-E8ED-9211C2BEAAFE}"/>
          </ac:picMkLst>
        </pc:picChg>
        <pc:picChg chg="add del mod">
          <ac:chgData name="Silvia Pala" userId="f0133cc1-7ddc-4617-95f3-a1b241401a99" providerId="ADAL" clId="{975D5006-C468-4C87-BE59-080023FA09C6}" dt="2023-01-08T10:57:36.823" v="10"/>
          <ac:picMkLst>
            <pc:docMk/>
            <pc:sldMk cId="3615513092" sldId="259"/>
            <ac:picMk id="9" creationId="{AA2E8D1A-AF2E-986B-80AD-24B80E41F160}"/>
          </ac:picMkLst>
        </pc:picChg>
        <pc:picChg chg="add mod">
          <ac:chgData name="Silvia Pala" userId="f0133cc1-7ddc-4617-95f3-a1b241401a99" providerId="ADAL" clId="{975D5006-C468-4C87-BE59-080023FA09C6}" dt="2023-01-08T10:58:42.378" v="17" actId="931"/>
          <ac:picMkLst>
            <pc:docMk/>
            <pc:sldMk cId="3615513092" sldId="259"/>
            <ac:picMk id="13" creationId="{C8CCC050-5AFB-1999-70D3-00B0302C6997}"/>
          </ac:picMkLst>
        </pc:picChg>
      </pc:sldChg>
      <pc:sldChg chg="addSp delSp modSp mod">
        <pc:chgData name="Silvia Pala" userId="f0133cc1-7ddc-4617-95f3-a1b241401a99" providerId="ADAL" clId="{975D5006-C468-4C87-BE59-080023FA09C6}" dt="2023-01-08T10:58:56.321" v="23" actId="931"/>
        <pc:sldMkLst>
          <pc:docMk/>
          <pc:sldMk cId="1534762651" sldId="260"/>
        </pc:sldMkLst>
        <pc:spChg chg="add del mod">
          <ac:chgData name="Silvia Pala" userId="f0133cc1-7ddc-4617-95f3-a1b241401a99" providerId="ADAL" clId="{975D5006-C468-4C87-BE59-080023FA09C6}" dt="2023-01-08T10:58:56.321" v="23" actId="931"/>
          <ac:spMkLst>
            <pc:docMk/>
            <pc:sldMk cId="1534762651" sldId="260"/>
            <ac:spMk id="7" creationId="{62886CB9-EA41-2D29-9CD0-2DC75E49554D}"/>
          </ac:spMkLst>
        </pc:spChg>
        <pc:picChg chg="add del">
          <ac:chgData name="Silvia Pala" userId="f0133cc1-7ddc-4617-95f3-a1b241401a99" providerId="ADAL" clId="{975D5006-C468-4C87-BE59-080023FA09C6}" dt="2023-01-08T10:58:55.826" v="22" actId="478"/>
          <ac:picMkLst>
            <pc:docMk/>
            <pc:sldMk cId="1534762651" sldId="260"/>
            <ac:picMk id="9" creationId="{6FB0A883-A577-92E1-A62C-0B5DBE5BDC26}"/>
          </ac:picMkLst>
        </pc:picChg>
        <pc:picChg chg="add del mod">
          <ac:chgData name="Silvia Pala" userId="f0133cc1-7ddc-4617-95f3-a1b241401a99" providerId="ADAL" clId="{975D5006-C468-4C87-BE59-080023FA09C6}" dt="2023-01-08T10:58:56.321" v="23" actId="931"/>
          <ac:picMkLst>
            <pc:docMk/>
            <pc:sldMk cId="1534762651" sldId="260"/>
            <ac:picMk id="10" creationId="{F6A17CBD-D565-67FB-F228-C9A7793A2300}"/>
          </ac:picMkLst>
        </pc:picChg>
      </pc:sldChg>
      <pc:sldChg chg="addSp delSp modSp mod modNotesTx">
        <pc:chgData name="Silvia Pala" userId="f0133cc1-7ddc-4617-95f3-a1b241401a99" providerId="ADAL" clId="{975D5006-C468-4C87-BE59-080023FA09C6}" dt="2023-01-08T11:06:37.562" v="74"/>
        <pc:sldMkLst>
          <pc:docMk/>
          <pc:sldMk cId="2387966906" sldId="261"/>
        </pc:sldMkLst>
        <pc:spChg chg="mod">
          <ac:chgData name="Silvia Pala" userId="f0133cc1-7ddc-4617-95f3-a1b241401a99" providerId="ADAL" clId="{975D5006-C468-4C87-BE59-080023FA09C6}" dt="2023-01-08T10:59:22.260" v="29"/>
          <ac:spMkLst>
            <pc:docMk/>
            <pc:sldMk cId="2387966906" sldId="261"/>
            <ac:spMk id="3" creationId="{4429ADE6-6702-82AE-AFC1-57D895FE0CA6}"/>
          </ac:spMkLst>
        </pc:spChg>
        <pc:spChg chg="del">
          <ac:chgData name="Silvia Pala" userId="f0133cc1-7ddc-4617-95f3-a1b241401a99" providerId="ADAL" clId="{975D5006-C468-4C87-BE59-080023FA09C6}" dt="2023-01-08T10:59:26.875" v="30" actId="931"/>
          <ac:spMkLst>
            <pc:docMk/>
            <pc:sldMk cId="2387966906" sldId="261"/>
            <ac:spMk id="4" creationId="{4C93EBE2-40A8-4A58-A662-B832B6C8394B}"/>
          </ac:spMkLst>
        </pc:spChg>
        <pc:picChg chg="add mod">
          <ac:chgData name="Silvia Pala" userId="f0133cc1-7ddc-4617-95f3-a1b241401a99" providerId="ADAL" clId="{975D5006-C468-4C87-BE59-080023FA09C6}" dt="2023-01-08T10:59:26.875" v="30" actId="931"/>
          <ac:picMkLst>
            <pc:docMk/>
            <pc:sldMk cId="2387966906" sldId="261"/>
            <ac:picMk id="8" creationId="{CF6188ED-1278-54CF-A5F1-B9761B068A1B}"/>
          </ac:picMkLst>
        </pc:picChg>
      </pc:sldChg>
      <pc:sldChg chg="modSp del mod">
        <pc:chgData name="Silvia Pala" userId="f0133cc1-7ddc-4617-95f3-a1b241401a99" providerId="ADAL" clId="{975D5006-C468-4C87-BE59-080023FA09C6}" dt="2023-01-08T11:02:58.601" v="63" actId="2696"/>
        <pc:sldMkLst>
          <pc:docMk/>
          <pc:sldMk cId="3068952288" sldId="262"/>
        </pc:sldMkLst>
        <pc:spChg chg="mod">
          <ac:chgData name="Silvia Pala" userId="f0133cc1-7ddc-4617-95f3-a1b241401a99" providerId="ADAL" clId="{975D5006-C468-4C87-BE59-080023FA09C6}" dt="2023-01-08T11:01:55.013" v="61"/>
          <ac:spMkLst>
            <pc:docMk/>
            <pc:sldMk cId="3068952288" sldId="262"/>
            <ac:spMk id="7" creationId="{A0313898-B5E6-FD16-BB64-5BEEB3FDD8E3}"/>
          </ac:spMkLst>
        </pc:spChg>
      </pc:sldChg>
      <pc:sldChg chg="addSp delSp modSp mod modNotesTx">
        <pc:chgData name="Silvia Pala" userId="f0133cc1-7ddc-4617-95f3-a1b241401a99" providerId="ADAL" clId="{975D5006-C468-4C87-BE59-080023FA09C6}" dt="2023-01-08T11:13:26.308" v="174"/>
        <pc:sldMkLst>
          <pc:docMk/>
          <pc:sldMk cId="616837162" sldId="263"/>
        </pc:sldMkLst>
        <pc:spChg chg="mod">
          <ac:chgData name="Silvia Pala" userId="f0133cc1-7ddc-4617-95f3-a1b241401a99" providerId="ADAL" clId="{975D5006-C468-4C87-BE59-080023FA09C6}" dt="2023-01-08T11:03:37.033" v="73"/>
          <ac:spMkLst>
            <pc:docMk/>
            <pc:sldMk cId="616837162" sldId="263"/>
            <ac:spMk id="6" creationId="{C80072F3-5290-A1B1-74E4-ED69C98F86D4}"/>
          </ac:spMkLst>
        </pc:spChg>
        <pc:spChg chg="del">
          <ac:chgData name="Silvia Pala" userId="f0133cc1-7ddc-4617-95f3-a1b241401a99" providerId="ADAL" clId="{975D5006-C468-4C87-BE59-080023FA09C6}" dt="2023-01-08T11:03:21.148" v="64" actId="931"/>
          <ac:spMkLst>
            <pc:docMk/>
            <pc:sldMk cId="616837162" sldId="263"/>
            <ac:spMk id="7" creationId="{FB17A5B1-AB93-562A-4D11-91DBC37948BD}"/>
          </ac:spMkLst>
        </pc:spChg>
        <pc:picChg chg="add mod">
          <ac:chgData name="Silvia Pala" userId="f0133cc1-7ddc-4617-95f3-a1b241401a99" providerId="ADAL" clId="{975D5006-C468-4C87-BE59-080023FA09C6}" dt="2023-01-08T11:03:21.148" v="64" actId="931"/>
          <ac:picMkLst>
            <pc:docMk/>
            <pc:sldMk cId="616837162" sldId="263"/>
            <ac:picMk id="8" creationId="{43198BAC-220D-DD09-F3DB-9406186A8EC8}"/>
          </ac:picMkLst>
        </pc:picChg>
      </pc:sldChg>
      <pc:sldChg chg="addSp delSp modSp new mod modNotesTx">
        <pc:chgData name="Silvia Pala" userId="f0133cc1-7ddc-4617-95f3-a1b241401a99" providerId="ADAL" clId="{975D5006-C468-4C87-BE59-080023FA09C6}" dt="2023-01-08T11:08:25.978" v="89" actId="6549"/>
        <pc:sldMkLst>
          <pc:docMk/>
          <pc:sldMk cId="1558746304" sldId="277"/>
        </pc:sldMkLst>
        <pc:spChg chg="mod">
          <ac:chgData name="Silvia Pala" userId="f0133cc1-7ddc-4617-95f3-a1b241401a99" providerId="ADAL" clId="{975D5006-C468-4C87-BE59-080023FA09C6}" dt="2023-01-08T10:59:56.479" v="34"/>
          <ac:spMkLst>
            <pc:docMk/>
            <pc:sldMk cId="1558746304" sldId="277"/>
            <ac:spMk id="2" creationId="{753ACD45-6D6E-556F-333D-758BA49DA1FC}"/>
          </ac:spMkLst>
        </pc:spChg>
        <pc:spChg chg="mod">
          <ac:chgData name="Silvia Pala" userId="f0133cc1-7ddc-4617-95f3-a1b241401a99" providerId="ADAL" clId="{975D5006-C468-4C87-BE59-080023FA09C6}" dt="2023-01-08T11:00:07.312" v="40"/>
          <ac:spMkLst>
            <pc:docMk/>
            <pc:sldMk cId="1558746304" sldId="277"/>
            <ac:spMk id="3" creationId="{4DF379E8-FA39-1A40-9F2C-B1941B5120BF}"/>
          </ac:spMkLst>
        </pc:spChg>
        <pc:spChg chg="del">
          <ac:chgData name="Silvia Pala" userId="f0133cc1-7ddc-4617-95f3-a1b241401a99" providerId="ADAL" clId="{975D5006-C468-4C87-BE59-080023FA09C6}" dt="2023-01-08T11:00:10.918" v="41" actId="931"/>
          <ac:spMkLst>
            <pc:docMk/>
            <pc:sldMk cId="1558746304" sldId="277"/>
            <ac:spMk id="4" creationId="{A9C69C13-A888-FEFF-A79C-2453546B3C45}"/>
          </ac:spMkLst>
        </pc:spChg>
        <pc:spChg chg="add mod">
          <ac:chgData name="Silvia Pala" userId="f0133cc1-7ddc-4617-95f3-a1b241401a99" providerId="ADAL" clId="{975D5006-C468-4C87-BE59-080023FA09C6}" dt="2023-01-08T11:01:21.881" v="56"/>
          <ac:spMkLst>
            <pc:docMk/>
            <pc:sldMk cId="1558746304" sldId="277"/>
            <ac:spMk id="9" creationId="{1A04150A-EB00-5B60-E29B-1EFEB72836AF}"/>
          </ac:spMkLst>
        </pc:spChg>
        <pc:spChg chg="add mod">
          <ac:chgData name="Silvia Pala" userId="f0133cc1-7ddc-4617-95f3-a1b241401a99" providerId="ADAL" clId="{975D5006-C468-4C87-BE59-080023FA09C6}" dt="2023-01-08T11:01:27.461" v="57"/>
          <ac:spMkLst>
            <pc:docMk/>
            <pc:sldMk cId="1558746304" sldId="277"/>
            <ac:spMk id="10" creationId="{6C436A95-5C2C-69A9-3434-0159EFC9F482}"/>
          </ac:spMkLst>
        </pc:spChg>
        <pc:picChg chg="add mod">
          <ac:chgData name="Silvia Pala" userId="f0133cc1-7ddc-4617-95f3-a1b241401a99" providerId="ADAL" clId="{975D5006-C468-4C87-BE59-080023FA09C6}" dt="2023-01-08T11:00:10.918" v="41" actId="931"/>
          <ac:picMkLst>
            <pc:docMk/>
            <pc:sldMk cId="1558746304" sldId="277"/>
            <ac:picMk id="8" creationId="{87927922-E091-C242-ABBB-23F3E44BC598}"/>
          </ac:picMkLst>
        </pc:picChg>
      </pc:sldChg>
      <pc:sldChg chg="addSp delSp modSp new mod modNotesTx">
        <pc:chgData name="Silvia Pala" userId="f0133cc1-7ddc-4617-95f3-a1b241401a99" providerId="ADAL" clId="{975D5006-C468-4C87-BE59-080023FA09C6}" dt="2023-01-08T11:09:05.177" v="105" actId="20577"/>
        <pc:sldMkLst>
          <pc:docMk/>
          <pc:sldMk cId="1096830046" sldId="278"/>
        </pc:sldMkLst>
        <pc:spChg chg="mod">
          <ac:chgData name="Silvia Pala" userId="f0133cc1-7ddc-4617-95f3-a1b241401a99" providerId="ADAL" clId="{975D5006-C468-4C87-BE59-080023FA09C6}" dt="2023-01-08T11:00:26.157" v="42"/>
          <ac:spMkLst>
            <pc:docMk/>
            <pc:sldMk cId="1096830046" sldId="278"/>
            <ac:spMk id="2" creationId="{68EF1E5A-F773-6A66-504B-580317F0E63F}"/>
          </ac:spMkLst>
        </pc:spChg>
        <pc:spChg chg="mod">
          <ac:chgData name="Silvia Pala" userId="f0133cc1-7ddc-4617-95f3-a1b241401a99" providerId="ADAL" clId="{975D5006-C468-4C87-BE59-080023FA09C6}" dt="2023-01-08T11:00:34.607" v="48"/>
          <ac:spMkLst>
            <pc:docMk/>
            <pc:sldMk cId="1096830046" sldId="278"/>
            <ac:spMk id="3" creationId="{FE61EF2E-FEC5-560F-99CA-0CCFF8829AB9}"/>
          </ac:spMkLst>
        </pc:spChg>
        <pc:spChg chg="del">
          <ac:chgData name="Silvia Pala" userId="f0133cc1-7ddc-4617-95f3-a1b241401a99" providerId="ADAL" clId="{975D5006-C468-4C87-BE59-080023FA09C6}" dt="2023-01-08T11:00:38.199" v="49" actId="931"/>
          <ac:spMkLst>
            <pc:docMk/>
            <pc:sldMk cId="1096830046" sldId="278"/>
            <ac:spMk id="4" creationId="{F1B13351-C008-7948-22F2-77E131D3BA6F}"/>
          </ac:spMkLst>
        </pc:spChg>
        <pc:spChg chg="add mod">
          <ac:chgData name="Silvia Pala" userId="f0133cc1-7ddc-4617-95f3-a1b241401a99" providerId="ADAL" clId="{975D5006-C468-4C87-BE59-080023FA09C6}" dt="2023-01-08T11:01:35.783" v="58"/>
          <ac:spMkLst>
            <pc:docMk/>
            <pc:sldMk cId="1096830046" sldId="278"/>
            <ac:spMk id="9" creationId="{8AA4C4F1-0E93-33AF-7503-EA664C002A7A}"/>
          </ac:spMkLst>
        </pc:spChg>
        <pc:picChg chg="add mod">
          <ac:chgData name="Silvia Pala" userId="f0133cc1-7ddc-4617-95f3-a1b241401a99" providerId="ADAL" clId="{975D5006-C468-4C87-BE59-080023FA09C6}" dt="2023-01-08T11:00:38.199" v="49" actId="931"/>
          <ac:picMkLst>
            <pc:docMk/>
            <pc:sldMk cId="1096830046" sldId="278"/>
            <ac:picMk id="8" creationId="{1A95630B-A579-1532-7E8B-671FA452D04F}"/>
          </ac:picMkLst>
        </pc:picChg>
      </pc:sldChg>
      <pc:sldChg chg="addSp delSp modSp new mod modNotesTx">
        <pc:chgData name="Silvia Pala" userId="f0133cc1-7ddc-4617-95f3-a1b241401a99" providerId="ADAL" clId="{975D5006-C468-4C87-BE59-080023FA09C6}" dt="2023-01-08T11:09:56.922" v="172" actId="20577"/>
        <pc:sldMkLst>
          <pc:docMk/>
          <pc:sldMk cId="3969320904" sldId="279"/>
        </pc:sldMkLst>
        <pc:spChg chg="mod">
          <ac:chgData name="Silvia Pala" userId="f0133cc1-7ddc-4617-95f3-a1b241401a99" providerId="ADAL" clId="{975D5006-C468-4C87-BE59-080023FA09C6}" dt="2023-01-08T11:00:54.743" v="50"/>
          <ac:spMkLst>
            <pc:docMk/>
            <pc:sldMk cId="3969320904" sldId="279"/>
            <ac:spMk id="2" creationId="{127EF3C0-D906-1760-3D0C-D1E09730654E}"/>
          </ac:spMkLst>
        </pc:spChg>
        <pc:spChg chg="mod">
          <ac:chgData name="Silvia Pala" userId="f0133cc1-7ddc-4617-95f3-a1b241401a99" providerId="ADAL" clId="{975D5006-C468-4C87-BE59-080023FA09C6}" dt="2023-01-08T11:01:03.159" v="54"/>
          <ac:spMkLst>
            <pc:docMk/>
            <pc:sldMk cId="3969320904" sldId="279"/>
            <ac:spMk id="3" creationId="{59ED2035-E571-A4DE-C9F4-E5D4E911F3DE}"/>
          </ac:spMkLst>
        </pc:spChg>
        <pc:spChg chg="del">
          <ac:chgData name="Silvia Pala" userId="f0133cc1-7ddc-4617-95f3-a1b241401a99" providerId="ADAL" clId="{975D5006-C468-4C87-BE59-080023FA09C6}" dt="2023-01-08T11:01:07.546" v="55" actId="931"/>
          <ac:spMkLst>
            <pc:docMk/>
            <pc:sldMk cId="3969320904" sldId="279"/>
            <ac:spMk id="4" creationId="{801DA50A-E3E5-EC4E-A46B-B91EED9A9228}"/>
          </ac:spMkLst>
        </pc:spChg>
        <pc:spChg chg="add mod">
          <ac:chgData name="Silvia Pala" userId="f0133cc1-7ddc-4617-95f3-a1b241401a99" providerId="ADAL" clId="{975D5006-C468-4C87-BE59-080023FA09C6}" dt="2023-01-08T11:01:42.589" v="59"/>
          <ac:spMkLst>
            <pc:docMk/>
            <pc:sldMk cId="3969320904" sldId="279"/>
            <ac:spMk id="9" creationId="{98E60821-7849-FDA2-3BD8-1D23ED4E516E}"/>
          </ac:spMkLst>
        </pc:spChg>
        <pc:picChg chg="add mod">
          <ac:chgData name="Silvia Pala" userId="f0133cc1-7ddc-4617-95f3-a1b241401a99" providerId="ADAL" clId="{975D5006-C468-4C87-BE59-080023FA09C6}" dt="2023-01-08T11:01:07.546" v="55" actId="931"/>
          <ac:picMkLst>
            <pc:docMk/>
            <pc:sldMk cId="3969320904" sldId="279"/>
            <ac:picMk id="8" creationId="{1AB982F6-E6A5-A20B-186D-DEE0FFACE3F8}"/>
          </ac:picMkLst>
        </pc:picChg>
      </pc:sldChg>
      <pc:sldChg chg="add modNotesTx">
        <pc:chgData name="Silvia Pala" userId="f0133cc1-7ddc-4617-95f3-a1b241401a99" providerId="ADAL" clId="{975D5006-C468-4C87-BE59-080023FA09C6}" dt="2023-01-08T11:12:28.431" v="173"/>
        <pc:sldMkLst>
          <pc:docMk/>
          <pc:sldMk cId="3042670274" sldId="28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77394078801874133"/>
          <c:h val="0.73954302479159129"/>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Foglio1!$A$2:$A$5</c:f>
              <c:strCache>
                <c:ptCount val="4"/>
                <c:pt idx="0">
                  <c:v>Velocità Totale</c:v>
                </c:pt>
                <c:pt idx="1">
                  <c:v>Cambio Anomalia</c:v>
                </c:pt>
                <c:pt idx="2">
                  <c:v>Bitangente</c:v>
                </c:pt>
                <c:pt idx="3">
                  <c:v>Cambio Piano</c:v>
                </c:pt>
              </c:strCache>
            </c:strRef>
          </c:cat>
          <c:val>
            <c:numRef>
              <c:f>Foglio1!$B$2:$B$5</c:f>
              <c:numCache>
                <c:formatCode>General</c:formatCode>
                <c:ptCount val="4"/>
                <c:pt idx="0">
                  <c:v>9.1510999999999996</c:v>
                </c:pt>
                <c:pt idx="1">
                  <c:v>2.8174999999999999</c:v>
                </c:pt>
                <c:pt idx="2">
                  <c:v>1.1500999999999999</c:v>
                </c:pt>
                <c:pt idx="3">
                  <c:v>5.9992999999999999</c:v>
                </c:pt>
              </c:numCache>
            </c:numRef>
          </c:val>
          <c:extLst>
            <c:ext xmlns:c16="http://schemas.microsoft.com/office/drawing/2014/chart" uri="{C3380CC4-5D6E-409C-BE32-E72D297353CC}">
              <c16:uniqueId val="{00000000-B679-4233-8531-1188095E1AAB}"/>
            </c:ext>
          </c:extLst>
        </c:ser>
        <c:ser>
          <c:idx val="1"/>
          <c:order val="1"/>
          <c:tx>
            <c:strRef>
              <c:f>Foglio1!$C$1</c:f>
              <c:strCache>
                <c:ptCount val="1"/>
                <c:pt idx="0">
                  <c:v>Standard Scelta</c:v>
                </c:pt>
              </c:strCache>
            </c:strRef>
          </c:tx>
          <c:spPr>
            <a:solidFill>
              <a:srgbClr val="FF0000"/>
            </a:solidFill>
            <a:ln>
              <a:noFill/>
            </a:ln>
            <a:effectLst/>
          </c:spPr>
          <c:invertIfNegative val="0"/>
          <c:cat>
            <c:strRef>
              <c:f>Foglio1!$A$2:$A$5</c:f>
              <c:strCache>
                <c:ptCount val="4"/>
                <c:pt idx="0">
                  <c:v>Velocità Totale</c:v>
                </c:pt>
                <c:pt idx="1">
                  <c:v>Cambio Anomalia</c:v>
                </c:pt>
                <c:pt idx="2">
                  <c:v>Bitangente</c:v>
                </c:pt>
                <c:pt idx="3">
                  <c:v>Cambio Piano</c:v>
                </c:pt>
              </c:strCache>
            </c:strRef>
          </c:cat>
          <c:val>
            <c:numRef>
              <c:f>Foglio1!$C$2:$C$5</c:f>
              <c:numCache>
                <c:formatCode>General</c:formatCode>
                <c:ptCount val="4"/>
                <c:pt idx="0">
                  <c:v>6.6449999999999996</c:v>
                </c:pt>
                <c:pt idx="1">
                  <c:v>0.71050000000000002</c:v>
                </c:pt>
                <c:pt idx="2">
                  <c:v>0.75049999999999994</c:v>
                </c:pt>
                <c:pt idx="3">
                  <c:v>5.1840000000000002</c:v>
                </c:pt>
              </c:numCache>
            </c:numRef>
          </c:val>
          <c:extLst>
            <c:ext xmlns:c16="http://schemas.microsoft.com/office/drawing/2014/chart" uri="{C3380CC4-5D6E-409C-BE32-E72D297353CC}">
              <c16:uniqueId val="{00000001-B679-4233-8531-1188095E1AAB}"/>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6-B679-4233-8531-1188095E1AAB}"/>
              </c:ext>
            </c:extLst>
          </c:dPt>
          <c:dPt>
            <c:idx val="2"/>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3-458B-4EBA-A7B4-0A4176E3B9BE}"/>
              </c:ext>
            </c:extLst>
          </c:dPt>
          <c:dPt>
            <c:idx val="3"/>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5-B679-4233-8531-1188095E1AAB}"/>
              </c:ext>
            </c:extLst>
          </c:dPt>
          <c:cat>
            <c:strRef>
              <c:f>Foglio1!$A$2:$A$5</c:f>
              <c:strCache>
                <c:ptCount val="4"/>
                <c:pt idx="0">
                  <c:v>Velocità Totale</c:v>
                </c:pt>
                <c:pt idx="1">
                  <c:v>Cambio Anomalia</c:v>
                </c:pt>
                <c:pt idx="2">
                  <c:v>Bitangente</c:v>
                </c:pt>
                <c:pt idx="3">
                  <c:v>Cambio Piano</c:v>
                </c:pt>
              </c:strCache>
            </c:strRef>
          </c:cat>
          <c:val>
            <c:numRef>
              <c:f>Foglio1!$D$2:$D$5</c:f>
              <c:numCache>
                <c:formatCode>General</c:formatCode>
                <c:ptCount val="4"/>
                <c:pt idx="0">
                  <c:v>6.6449999999999996</c:v>
                </c:pt>
                <c:pt idx="1">
                  <c:v>0.37240000000000001</c:v>
                </c:pt>
                <c:pt idx="2">
                  <c:v>0.75049999999999994</c:v>
                </c:pt>
                <c:pt idx="3">
                  <c:v>5.1840000000000002</c:v>
                </c:pt>
              </c:numCache>
            </c:numRef>
          </c:val>
          <c:extLst>
            <c:ext xmlns:c16="http://schemas.microsoft.com/office/drawing/2014/chart" uri="{C3380CC4-5D6E-409C-BE32-E72D297353CC}">
              <c16:uniqueId val="{00000002-B679-4233-8531-1188095E1AAB}"/>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a:solidFill>
                      <a:srgbClr val="000000"/>
                    </a:solidFill>
                    <a:effectLst/>
                    <a:latin typeface="Cambria Math" panose="02040503050406030204" pitchFamily="18" charset="0"/>
                    <a:ea typeface="+mn-ea"/>
                    <a:cs typeface="+mn-cs"/>
                  </a:rPr>
                  <a:t>Δ𝑣 [𝑘𝑚/𝑠]</a:t>
                </a:r>
                <a:endParaRPr lang="it-IT" dirty="0">
                  <a:effectLst/>
                </a:endParaRPr>
              </a:p>
            </c:rich>
          </c:tx>
          <c:layout>
            <c:manualLayout>
              <c:xMode val="edge"/>
              <c:yMode val="edge"/>
              <c:x val="0.45809825290453976"/>
              <c:y val="0.89538212274769757"/>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69882648364251665"/>
          <c:h val="0.29497004557169437"/>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Foglio1!$A$2:$A$2</c:f>
              <c:strCache>
                <c:ptCount val="1"/>
                <c:pt idx="0">
                  <c:v>Tempo Totale</c:v>
                </c:pt>
              </c:strCache>
            </c:strRef>
          </c:cat>
          <c:val>
            <c:numRef>
              <c:f>Foglio1!$B$2:$B$2</c:f>
              <c:numCache>
                <c:formatCode>General</c:formatCode>
                <c:ptCount val="1"/>
                <c:pt idx="0">
                  <c:v>8.0190000000000001</c:v>
                </c:pt>
              </c:numCache>
            </c:numRef>
          </c:val>
          <c:extLst>
            <c:ext xmlns:c16="http://schemas.microsoft.com/office/drawing/2014/chart" uri="{C3380CC4-5D6E-409C-BE32-E72D297353CC}">
              <c16:uniqueId val="{00000000-B639-4738-9C0A-5266858D416C}"/>
            </c:ext>
          </c:extLst>
        </c:ser>
        <c:ser>
          <c:idx val="1"/>
          <c:order val="1"/>
          <c:tx>
            <c:strRef>
              <c:f>Foglio1!$C$1</c:f>
              <c:strCache>
                <c:ptCount val="1"/>
                <c:pt idx="0">
                  <c:v>Standard Scelta</c:v>
                </c:pt>
              </c:strCache>
            </c:strRef>
          </c:tx>
          <c:spPr>
            <a:solidFill>
              <a:srgbClr val="FF0000"/>
            </a:solidFill>
            <a:ln>
              <a:noFill/>
            </a:ln>
            <a:effectLst/>
          </c:spPr>
          <c:invertIfNegative val="0"/>
          <c:cat>
            <c:strRef>
              <c:f>Foglio1!$A$2:$A$2</c:f>
              <c:strCache>
                <c:ptCount val="1"/>
                <c:pt idx="0">
                  <c:v>Tempo Totale</c:v>
                </c:pt>
              </c:strCache>
            </c:strRef>
          </c:cat>
          <c:val>
            <c:numRef>
              <c:f>Foglio1!$C$2:$C$2</c:f>
              <c:numCache>
                <c:formatCode>General</c:formatCode>
                <c:ptCount val="1"/>
                <c:pt idx="0">
                  <c:v>4.8674999999999997</c:v>
                </c:pt>
              </c:numCache>
            </c:numRef>
          </c:val>
          <c:extLst>
            <c:ext xmlns:c16="http://schemas.microsoft.com/office/drawing/2014/chart" uri="{C3380CC4-5D6E-409C-BE32-E72D297353CC}">
              <c16:uniqueId val="{00000001-B639-4738-9C0A-5266858D416C}"/>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3-B639-4738-9C0A-5266858D416C}"/>
              </c:ext>
            </c:extLst>
          </c:dPt>
          <c:cat>
            <c:strRef>
              <c:f>Foglio1!$A$2:$A$2</c:f>
              <c:strCache>
                <c:ptCount val="1"/>
                <c:pt idx="0">
                  <c:v>Tempo Totale</c:v>
                </c:pt>
              </c:strCache>
            </c:strRef>
          </c:cat>
          <c:val>
            <c:numRef>
              <c:f>Foglio1!$D$2:$D$2</c:f>
              <c:numCache>
                <c:formatCode>General</c:formatCode>
                <c:ptCount val="1"/>
                <c:pt idx="0">
                  <c:v>4.0060000000000002</c:v>
                </c:pt>
              </c:numCache>
            </c:numRef>
          </c:val>
          <c:extLst>
            <c:ext xmlns:c16="http://schemas.microsoft.com/office/drawing/2014/chart" uri="{C3380CC4-5D6E-409C-BE32-E72D297353CC}">
              <c16:uniqueId val="{00000008-B639-4738-9C0A-5266858D416C}"/>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err="1">
                    <a:solidFill>
                      <a:srgbClr val="000000"/>
                    </a:solidFill>
                    <a:effectLst/>
                    <a:latin typeface="Cambria Math" panose="02040503050406030204" pitchFamily="18" charset="0"/>
                    <a:ea typeface="+mn-ea"/>
                    <a:cs typeface="+mn-cs"/>
                  </a:rPr>
                  <a:t>Δt</a:t>
                </a:r>
                <a:r>
                  <a:rPr lang="en-GB" sz="1400" i="0" kern="1200" dirty="0">
                    <a:solidFill>
                      <a:srgbClr val="000000"/>
                    </a:solidFill>
                    <a:effectLst/>
                    <a:latin typeface="Cambria Math" panose="02040503050406030204" pitchFamily="18" charset="0"/>
                    <a:ea typeface="+mn-ea"/>
                    <a:cs typeface="+mn-cs"/>
                  </a:rPr>
                  <a:t> [h]</a:t>
                </a:r>
                <a:endParaRPr lang="it-IT" dirty="0">
                  <a:effectLst/>
                </a:endParaRPr>
              </a:p>
            </c:rich>
          </c:tx>
          <c:layout>
            <c:manualLayout>
              <c:xMode val="edge"/>
              <c:yMode val="edge"/>
              <c:x val="0.46626285120630334"/>
              <c:y val="0.5265443322526914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1"/>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2"/>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ayout>
        <c:manualLayout>
          <c:xMode val="edge"/>
          <c:yMode val="edge"/>
          <c:x val="4.3428848418768026E-2"/>
          <c:y val="0.71374721012677544"/>
          <c:w val="0.85314664904313475"/>
          <c:h val="0.1707648394147466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72137-6D2F-4BC6-9464-B977199B0A75}" type="datetimeFigureOut">
              <a:rPr lang="it-IT" smtClean="0"/>
              <a:t>08/01/2023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09090-268C-4DF2-B2E7-B5C5F4626554}" type="slidenum">
              <a:rPr lang="it-IT" smtClean="0"/>
              <a:t>‹N›</a:t>
            </a:fld>
            <a:endParaRPr lang="it-IT"/>
          </a:p>
        </p:txBody>
      </p:sp>
    </p:spTree>
    <p:extLst>
      <p:ext uri="{BB962C8B-B14F-4D97-AF65-F5344CB8AC3E}">
        <p14:creationId xmlns:p14="http://schemas.microsoft.com/office/powerpoint/2010/main" val="4136232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La cui consegna è quella di, assegnati dati relativi a due punti appartenenti ad orbite diverse, studiare, analizzare e scegliere differenti strategie di trasferimento,  sia attraverso un set predefinito di manovre standard, sia attraverso manovre da noi pensate.</a:t>
            </a:r>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a:t>
            </a:fld>
            <a:endParaRPr lang="it-IT"/>
          </a:p>
        </p:txBody>
      </p:sp>
    </p:spTree>
    <p:extLst>
      <p:ext uri="{BB962C8B-B14F-4D97-AF65-F5344CB8AC3E}">
        <p14:creationId xmlns:p14="http://schemas.microsoft.com/office/powerpoint/2010/main" val="1080910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Possiamo ora confrontare i costi, sia in termini di tempo che in termini di velocità, delle varie strategie considerate. Di osserva quindi come la strategia standard selezionata, indicata con S1, sia quella con il minor costo di velocità, ma non la minor richiesta di tempo. Il nostro obiettivo per la strategia standard proposta era proprio quello di diminuire il più possibile la velocità richiesta,</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21</a:t>
            </a:fld>
            <a:endParaRPr lang="it-IT"/>
          </a:p>
        </p:txBody>
      </p:sp>
    </p:spTree>
    <p:extLst>
      <p:ext uri="{BB962C8B-B14F-4D97-AF65-F5344CB8AC3E}">
        <p14:creationId xmlns:p14="http://schemas.microsoft.com/office/powerpoint/2010/main" val="207465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Per quanto riguarda le strategie alternative, alternativa A1 risulta essere la meno vantaggiosa di quelle proposte, con un aumento di costi e tempi del 4.98 e 85 % a causa delle maggiori dimensioni delle orbite percorse; la manovra secante, A2 è invece la migliore, sia per costi che per tempo con una riduzione sostanziale di entrambi i parametri di merito, 22.8 e 48.8 % rispettivamente. La terza strategia alternativa permette invece di avere un risparmio del 19.4 % nei costi di esecuzione, grazie soprattutto ad un cambio piano oculato, a discapito però dei tempi di esecuzione, che aumentano del 62.3%.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22</a:t>
            </a:fld>
            <a:endParaRPr lang="it-IT"/>
          </a:p>
        </p:txBody>
      </p:sp>
    </p:spTree>
    <p:extLst>
      <p:ext uri="{BB962C8B-B14F-4D97-AF65-F5344CB8AC3E}">
        <p14:creationId xmlns:p14="http://schemas.microsoft.com/office/powerpoint/2010/main" val="2460913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Questo perché abbiamo notato come, aumentando l’impulso della manovra tangente, come si può vedere dal grafico illustrativo,  e di conseguenza allargando l’orbita di trasferimento, il costo del cambio piano si riduce in maniera significativa. Tuttavia, aumentando eccessivamente il </a:t>
            </a:r>
            <a:r>
              <a:rPr lang="it-IT" sz="1200" dirty="0" err="1">
                <a:effectLst/>
                <a:latin typeface="Calibri" panose="020F0502020204030204" pitchFamily="34" charset="0"/>
                <a:ea typeface="Calibri" panose="020F0502020204030204" pitchFamily="34" charset="0"/>
                <a:cs typeface="Times New Roman" panose="02020603050405020304" pitchFamily="18" charset="0"/>
              </a:rPr>
              <a:t>deltaV</a:t>
            </a:r>
            <a:r>
              <a:rPr lang="it-IT" sz="1200" dirty="0">
                <a:effectLst/>
                <a:latin typeface="Calibri" panose="020F0502020204030204" pitchFamily="34" charset="0"/>
                <a:ea typeface="Calibri" panose="020F0502020204030204" pitchFamily="34" charset="0"/>
                <a:cs typeface="Times New Roman" panose="02020603050405020304" pitchFamily="18" charset="0"/>
              </a:rPr>
              <a:t> iniziale, riducendo quindi i costi di cambio piano, si avrebbe un aumento generale dei costi della manovra.</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23</a:t>
            </a:fld>
            <a:endParaRPr lang="it-IT"/>
          </a:p>
        </p:txBody>
      </p:sp>
    </p:spTree>
    <p:extLst>
      <p:ext uri="{BB962C8B-B14F-4D97-AF65-F5344CB8AC3E}">
        <p14:creationId xmlns:p14="http://schemas.microsoft.com/office/powerpoint/2010/main" val="1473078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Della prima orbita sono assegnati i vettori posizione e velocità, da cui è possibile ricavare i parametri orbitali. Come possiamo vedere l’orbita è ellittica, non geostazionaria ne’ polare ne’ equatoriale e appartiene alle orbite medie.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3</a:t>
            </a:fld>
            <a:endParaRPr lang="it-IT"/>
          </a:p>
        </p:txBody>
      </p:sp>
    </p:spTree>
    <p:extLst>
      <p:ext uri="{BB962C8B-B14F-4D97-AF65-F5344CB8AC3E}">
        <p14:creationId xmlns:p14="http://schemas.microsoft.com/office/powerpoint/2010/main" val="3810474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000" dirty="0">
                <a:effectLst/>
                <a:latin typeface="Calibri" panose="020F0502020204030204" pitchFamily="34" charset="0"/>
                <a:ea typeface="Calibri" panose="020F0502020204030204" pitchFamily="34" charset="0"/>
                <a:cs typeface="Times New Roman" panose="02020603050405020304" pitchFamily="18" charset="0"/>
              </a:rPr>
              <a:t>Della seconda orbita sono invece stati assegnati i parametri orbitali, da cui è possibile ricavare posizione e velocità del punto assegnato. Anche quest’orbita è ellittica, con un’eccentricità superiore alla precedente, è più ampia e presenta una maggiore inclinazione. Anche quest’orbita non risulta essere ne’ polare ne’ equatoriale.</a:t>
            </a:r>
          </a:p>
          <a:p>
            <a:endParaRPr lang="it-IT" sz="2000" dirty="0"/>
          </a:p>
          <a:p>
            <a:endParaRPr lang="it-IT" sz="2000"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4</a:t>
            </a:fld>
            <a:endParaRPr lang="it-IT"/>
          </a:p>
        </p:txBody>
      </p:sp>
    </p:spTree>
    <p:extLst>
      <p:ext uri="{BB962C8B-B14F-4D97-AF65-F5344CB8AC3E}">
        <p14:creationId xmlns:p14="http://schemas.microsoft.com/office/powerpoint/2010/main" val="539516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Times New Roman" panose="02020603050405020304" pitchFamily="18" charset="0"/>
              </a:rPr>
              <a:t>La strategia standard che è stata scelta è composta in sequenza da un trasferimento bitangente dal pericentro all'apocentro, un cambio di piano orbitale e un cambiamento dell'anomalia del pericentro.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5</a:t>
            </a:fld>
            <a:endParaRPr lang="it-IT"/>
          </a:p>
        </p:txBody>
      </p:sp>
    </p:spTree>
    <p:extLst>
      <p:ext uri="{BB962C8B-B14F-4D97-AF65-F5344CB8AC3E}">
        <p14:creationId xmlns:p14="http://schemas.microsoft.com/office/powerpoint/2010/main" val="3267566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per eseguire la manovra bitangente è necessario prima raggiungere il pericentro dell'orbita iniziale, dove avviene il primo impulso. Questo trasferisce il satellite su una nuova orbita, che rispetto alla precedente ha un diverso semiasse maggiore e una diversa eccentricità. </a:t>
            </a:r>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effectLst/>
                <a:latin typeface="Calibri" panose="020F0502020204030204" pitchFamily="34" charset="0"/>
                <a:ea typeface="Times New Roman" panose="02020603050405020304" pitchFamily="18" charset="0"/>
              </a:rPr>
              <a:t>Una volta raggiunto l'apocentro dell'orbita di trasferimento, il satellite viene trasferito in una terza orbita attraverso un altro impulso. Questa orbita ha lo stesso semiasse maggiore e la stessa eccentricità dell'orbita finale assegnata.</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6</a:t>
            </a:fld>
            <a:endParaRPr lang="it-IT"/>
          </a:p>
        </p:txBody>
      </p:sp>
    </p:spTree>
    <p:extLst>
      <p:ext uri="{BB962C8B-B14F-4D97-AF65-F5344CB8AC3E}">
        <p14:creationId xmlns:p14="http://schemas.microsoft.com/office/powerpoint/2010/main" val="1299534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A questo punto è necessario cambiare l'inclinazione del piano orbitale in quello finale. </a:t>
            </a:r>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solidFill>
                  <a:srgbClr val="000000"/>
                </a:solidFill>
                <a:effectLst/>
                <a:latin typeface="Calibri" panose="020F0502020204030204" pitchFamily="34" charset="0"/>
                <a:ea typeface="Times New Roman" panose="02020603050405020304" pitchFamily="18" charset="0"/>
              </a:rPr>
              <a:t>Attraverso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questa manovra si possono ottenere l'inclinazione finale e il RAAN finale.</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7</a:t>
            </a:fld>
            <a:endParaRPr lang="it-IT"/>
          </a:p>
        </p:txBody>
      </p:sp>
    </p:spTree>
    <p:extLst>
      <p:ext uri="{BB962C8B-B14F-4D97-AF65-F5344CB8AC3E}">
        <p14:creationId xmlns:p14="http://schemas.microsoft.com/office/powerpoint/2010/main" val="433482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per raggiungere la configurazione dell'orbita finale è necessario variare anche l’anomalia del pericentro attraverso un impulso finale. </a:t>
            </a:r>
          </a:p>
          <a:p>
            <a:r>
              <a:rPr lang="it-IT" sz="1800" dirty="0">
                <a:effectLst/>
                <a:latin typeface="Calibri" panose="020F0502020204030204" pitchFamily="34" charset="0"/>
              </a:rPr>
              <a:t>Così che si possa raggiungere il theta finale</a:t>
            </a:r>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8</a:t>
            </a:fld>
            <a:endParaRPr lang="it-IT"/>
          </a:p>
        </p:txBody>
      </p:sp>
    </p:spTree>
    <p:extLst>
      <p:ext uri="{BB962C8B-B14F-4D97-AF65-F5344CB8AC3E}">
        <p14:creationId xmlns:p14="http://schemas.microsoft.com/office/powerpoint/2010/main" val="3740614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Tra le possibili combinazioni di manovre è stata scelta la standard appena descritta poiché questa strategia è quella con il costo più basso in termini di velocità, fino al 27,3% inferiore rispetto alle altre strategie. </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Questo è possibile dal momento che è stato scelto di non cambiare il piano orbitale come prima manovra e di farlo in un punto più lontano,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risparmiando fino al 13,6% di </a:t>
            </a:r>
            <a:r>
              <a:rPr lang="en-GB" sz="1800" dirty="0">
                <a:effectLst/>
                <a:latin typeface="Calibri" panose="020F0502020204030204" pitchFamily="34" charset="0"/>
                <a:ea typeface="Times New Roman" panose="02020603050405020304" pitchFamily="18" charset="0"/>
              </a:rPr>
              <a:t>Δ</a:t>
            </a:r>
            <a:r>
              <a:rPr lang="it-IT" sz="1800" dirty="0">
                <a:effectLst/>
                <a:latin typeface="Calibri" panose="020F0502020204030204" pitchFamily="34" charset="0"/>
                <a:ea typeface="Times New Roman" panose="02020603050405020304" pitchFamily="18" charset="0"/>
              </a:rPr>
              <a:t>v utilizzato per il cambio inclinazione.</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Inoltre la manovra bitangente scelta, ovvero quella da pericentro ad apocentro, è quella meno costosa</a:t>
            </a:r>
            <a:r>
              <a:rPr lang="it-IT" sz="1800" dirty="0">
                <a:solidFill>
                  <a:srgbClr val="C5E0B3"/>
                </a:solidFill>
                <a:effectLst/>
                <a:latin typeface="Calibri" panose="020F0502020204030204" pitchFamily="34" charset="0"/>
                <a:ea typeface="Times New Roman" panose="02020603050405020304" pitchFamily="18" charset="0"/>
              </a:rPr>
              <a:t>.</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Il costo associato al cambiamento di anomalia del pericentro è maggiore rispetto a quello di altre standard, ma nonostante questo il costo totale della strategia rimane il più conveniente.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Il tempo richiesto dalla strategia proposta è superiore rispetto ad altre strategie, ma è dovuto alla scelta di ridurre il </a:t>
            </a:r>
            <a:r>
              <a:rPr lang="it-IT" sz="1800" dirty="0" err="1">
                <a:effectLst/>
                <a:latin typeface="Calibri" panose="020F0502020204030204" pitchFamily="34" charset="0"/>
                <a:ea typeface="Times New Roman" panose="02020603050405020304" pitchFamily="18" charset="0"/>
              </a:rPr>
              <a:t>Δv</a:t>
            </a:r>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9</a:t>
            </a:fld>
            <a:endParaRPr lang="it-IT"/>
          </a:p>
        </p:txBody>
      </p:sp>
    </p:spTree>
    <p:extLst>
      <p:ext uri="{BB962C8B-B14F-4D97-AF65-F5344CB8AC3E}">
        <p14:creationId xmlns:p14="http://schemas.microsoft.com/office/powerpoint/2010/main" val="4043782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La prima strategia alternativa è basata sull'uso di un'orbita circolare ausiliaria con lo stesso raggio dell'apocentro dell'orbita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Questa scelta è stata fatta per evitare la manovra necessaria per cambiare l’anomalia del pericentro, passando dall'orbita circolare all'orbita finale regolando solo il semi asse maggiore e l'eccentricità.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La strategia inizia con un trasferimento bitangente dal pericentro dell'orbita iniziale all'orbita di trasferimento circolare.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Dopo di che si cambia il piano per ottenere la stessa orbita circolare sul piano orbitale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Una volta raggiunta l'intersezione tra l'orbita circolare e l'apocentro dell'orbita finale viene compiuto l’ultimo impulso per inserirsi nell'orbita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10</a:t>
            </a:fld>
            <a:endParaRPr lang="it-IT"/>
          </a:p>
        </p:txBody>
      </p:sp>
    </p:spTree>
    <p:extLst>
      <p:ext uri="{BB962C8B-B14F-4D97-AF65-F5344CB8AC3E}">
        <p14:creationId xmlns:p14="http://schemas.microsoft.com/office/powerpoint/2010/main" val="3069562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9B12F068-BFCB-4DDA-AEBA-90D02C5A37A3}"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4967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2BFD265-87CE-4F6D-BA43-37C26ABE1195}"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915587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2C3DCE-4D3B-4F05-AB82-07C30E5DB354}"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251112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idx="1"/>
          </p:nvPr>
        </p:nvSpPr>
        <p:spPr>
          <a:xfrm>
            <a:off x="838200" y="1329179"/>
            <a:ext cx="10515600" cy="4847784"/>
          </a:xfrm>
        </p:spPr>
        <p:txBody>
          <a:bodyPr>
            <a:normAutofit/>
          </a:bodyPr>
          <a:lstStyle>
            <a:lvl1pPr>
              <a:defRPr sz="1800"/>
            </a:lvl1pPr>
            <a:lvl2pPr>
              <a:defRPr sz="1600"/>
            </a:lvl2pPr>
            <a:lvl3pPr>
              <a:defRPr sz="1400"/>
            </a:lvl3pPr>
            <a:lvl4pPr>
              <a:defRPr sz="1200"/>
            </a:lvl4pPr>
            <a:lvl5pPr>
              <a:defRPr sz="12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5" name="Footer Placeholder 4"/>
          <p:cNvSpPr>
            <a:spLocks noGrp="1"/>
          </p:cNvSpPr>
          <p:nvPr>
            <p:ph type="ftr" sz="quarter" idx="11"/>
          </p:nvPr>
        </p:nvSpPr>
        <p:spPr>
          <a:xfrm>
            <a:off x="838200" y="6369635"/>
            <a:ext cx="4739888" cy="338554"/>
          </a:xfrm>
        </p:spPr>
        <p:txBody>
          <a:bodyPr wrap="none">
            <a:spAutoFit/>
          </a:bodyPr>
          <a:lstStyle>
            <a:lvl1pPr>
              <a:defRPr sz="1600"/>
            </a:lvl1pPr>
          </a:lstStyle>
          <a:p>
            <a:r>
              <a:rPr lang="it-IT" dirty="0"/>
              <a:t>Prova finale: Introduzione all’Analisi di Missioni Spaziali</a:t>
            </a:r>
          </a:p>
        </p:txBody>
      </p:sp>
      <p:sp>
        <p:nvSpPr>
          <p:cNvPr id="6" name="Slide Number Placeholder 5"/>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1887727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75B999D-A14B-4856-B8FD-A3CA79A6E9C9}"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014796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sz="half" idx="1"/>
          </p:nvPr>
        </p:nvSpPr>
        <p:spPr>
          <a:xfrm>
            <a:off x="838200" y="1300899"/>
            <a:ext cx="5181600" cy="4876064"/>
          </a:xfrm>
        </p:spPr>
        <p:txBody>
          <a:bodyPr>
            <a:normAutofit/>
          </a:bodyPr>
          <a:lstStyle>
            <a:lvl1pPr algn="l">
              <a:defRPr sz="1600"/>
            </a:lvl1pPr>
            <a:lvl2pPr algn="l">
              <a:defRPr sz="1400"/>
            </a:lvl2pPr>
            <a:lvl3pPr algn="l">
              <a:defRPr sz="1200"/>
            </a:lvl3pPr>
            <a:lvl4pPr algn="l">
              <a:defRPr sz="1100"/>
            </a:lvl4pPr>
            <a:lvl5pPr algn="l">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Content Placeholder 3"/>
          <p:cNvSpPr>
            <a:spLocks noGrp="1"/>
          </p:cNvSpPr>
          <p:nvPr>
            <p:ph sz="half" idx="2"/>
          </p:nvPr>
        </p:nvSpPr>
        <p:spPr>
          <a:xfrm>
            <a:off x="6172200" y="1300899"/>
            <a:ext cx="5181600" cy="4876064"/>
          </a:xfrm>
        </p:spPr>
        <p:txBody>
          <a:bodyPr>
            <a:normAutofit/>
          </a:bodyPr>
          <a:lstStyle>
            <a:lvl1pPr>
              <a:defRPr sz="1600"/>
            </a:lvl1pPr>
            <a:lvl2pPr>
              <a:defRPr sz="1400"/>
            </a:lvl2pPr>
            <a:lvl3pPr>
              <a:defRPr sz="1200"/>
            </a:lvl3pPr>
            <a:lvl4pPr>
              <a:defRPr sz="1100"/>
            </a:lvl4pPr>
            <a:lvl5pPr>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Footer Placeholder 5"/>
          <p:cNvSpPr>
            <a:spLocks noGrp="1"/>
          </p:cNvSpPr>
          <p:nvPr>
            <p:ph type="ftr" sz="quarter" idx="11"/>
          </p:nvPr>
        </p:nvSpPr>
        <p:spPr>
          <a:xfrm>
            <a:off x="838200" y="6369635"/>
            <a:ext cx="4739888" cy="338554"/>
          </a:xfrm>
        </p:spPr>
        <p:txBody>
          <a:bodyPr wrap="none">
            <a:spAutoFit/>
          </a:bodyPr>
          <a:lstStyle>
            <a:lvl1pPr>
              <a:defRPr sz="1600"/>
            </a:lvl1p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3036212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3BEBCC6D-DEA7-4845-B5C1-2F629F43089F}" type="datetime1">
              <a:rPr lang="it-IT" smtClean="0"/>
              <a:t>08/01/2023</a:t>
            </a:fld>
            <a:endParaRPr lang="it-IT"/>
          </a:p>
        </p:txBody>
      </p:sp>
      <p:sp>
        <p:nvSpPr>
          <p:cNvPr id="8" name="Footer Placeholder 7"/>
          <p:cNvSpPr>
            <a:spLocks noGrp="1"/>
          </p:cNvSpPr>
          <p:nvPr>
            <p:ph type="ftr" sz="quarter" idx="11"/>
          </p:nvPr>
        </p:nvSpPr>
        <p:spPr/>
        <p:txBody>
          <a:bodyPr/>
          <a:lstStyle/>
          <a:p>
            <a:r>
              <a:rPr lang="it-IT"/>
              <a:t>Prova finale: Introduzione all’Analisi di Missioni Spaziali</a:t>
            </a:r>
          </a:p>
        </p:txBody>
      </p:sp>
      <p:sp>
        <p:nvSpPr>
          <p:cNvPr id="9" name="Slide Number Placeholder 8"/>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106176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80E9647C-8E0E-4638-B322-656011D8EC8C}" type="datetime1">
              <a:rPr lang="it-IT" smtClean="0"/>
              <a:t>08/01/2023</a:t>
            </a:fld>
            <a:endParaRPr lang="it-IT"/>
          </a:p>
        </p:txBody>
      </p:sp>
      <p:sp>
        <p:nvSpPr>
          <p:cNvPr id="4" name="Footer Placeholder 3"/>
          <p:cNvSpPr>
            <a:spLocks noGrp="1"/>
          </p:cNvSpPr>
          <p:nvPr>
            <p:ph type="ftr" sz="quarter" idx="11"/>
          </p:nvPr>
        </p:nvSpPr>
        <p:spPr/>
        <p:txBody>
          <a:bodyPr/>
          <a:lstStyle/>
          <a:p>
            <a:r>
              <a:rPr lang="it-IT"/>
              <a:t>Prova finale: Introduzione all’Analisi di Missioni Spaziali</a:t>
            </a:r>
          </a:p>
        </p:txBody>
      </p:sp>
      <p:sp>
        <p:nvSpPr>
          <p:cNvPr id="5" name="Slide Number Placeholder 4"/>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77674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B311E9-D6AA-42C7-8F1E-D96B58708839}" type="datetime1">
              <a:rPr lang="it-IT" smtClean="0"/>
              <a:t>08/01/2023</a:t>
            </a:fld>
            <a:endParaRPr lang="it-IT"/>
          </a:p>
        </p:txBody>
      </p:sp>
      <p:sp>
        <p:nvSpPr>
          <p:cNvPr id="3" name="Footer Placeholder 2"/>
          <p:cNvSpPr>
            <a:spLocks noGrp="1"/>
          </p:cNvSpPr>
          <p:nvPr>
            <p:ph type="ftr" sz="quarter" idx="11"/>
          </p:nvPr>
        </p:nvSpPr>
        <p:spPr/>
        <p:txBody>
          <a:bodyPr/>
          <a:lstStyle/>
          <a:p>
            <a:r>
              <a:rPr lang="it-IT"/>
              <a:t>Prova finale: Introduzione all’Analisi di Missioni Spaziali</a:t>
            </a:r>
          </a:p>
        </p:txBody>
      </p:sp>
      <p:sp>
        <p:nvSpPr>
          <p:cNvPr id="4" name="Slide Number Placeholder 3"/>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677028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AAB4675-AFE9-4872-A497-2CBF8C6F87D5}" type="datetime1">
              <a:rPr lang="it-IT" smtClean="0"/>
              <a:t>08/01/2023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711771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C57332B-46D7-4397-B5F9-BE6A4C2E02A4}" type="datetime1">
              <a:rPr lang="it-IT" smtClean="0"/>
              <a:t>08/01/2023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21628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1B815-9B49-4B3A-83E0-4A0231C106D3}" type="datetime1">
              <a:rPr lang="it-IT" smtClean="0"/>
              <a:t>08/01/2023</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Prova finale: Introduzione all’Analisi di Missioni Spaziali</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ED6331-BE36-4EB0-BAD8-FC72B96BFAEC}" type="slidenum">
              <a:rPr lang="it-IT" smtClean="0"/>
              <a:t>‹N›</a:t>
            </a:fld>
            <a:endParaRPr lang="it-IT"/>
          </a:p>
        </p:txBody>
      </p:sp>
    </p:spTree>
    <p:extLst>
      <p:ext uri="{BB962C8B-B14F-4D97-AF65-F5344CB8AC3E}">
        <p14:creationId xmlns:p14="http://schemas.microsoft.com/office/powerpoint/2010/main" val="2063893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1.png"/><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mmagine che contiene ragnatela&#10;&#10;Descrizione generata automaticamente">
            <a:extLst>
              <a:ext uri="{FF2B5EF4-FFF2-40B4-BE49-F238E27FC236}">
                <a16:creationId xmlns:a16="http://schemas.microsoft.com/office/drawing/2014/main" id="{242FBD40-149E-9E8D-7F8B-643DC33BC514}"/>
              </a:ext>
            </a:extLst>
          </p:cNvPr>
          <p:cNvPicPr>
            <a:picLocks noChangeAspect="1"/>
          </p:cNvPicPr>
          <p:nvPr/>
        </p:nvPicPr>
        <p:blipFill rotWithShape="1">
          <a:blip r:embed="rId2">
            <a:alphaModFix amt="50000"/>
          </a:blip>
          <a:srcRect t="7499" b="2139"/>
          <a:stretch/>
        </p:blipFill>
        <p:spPr>
          <a:xfrm>
            <a:off x="20" y="10"/>
            <a:ext cx="12191980" cy="6857990"/>
          </a:xfrm>
          <a:prstGeom prst="rect">
            <a:avLst/>
          </a:prstGeom>
        </p:spPr>
      </p:pic>
      <p:sp>
        <p:nvSpPr>
          <p:cNvPr id="2" name="Titolo 1">
            <a:extLst>
              <a:ext uri="{FF2B5EF4-FFF2-40B4-BE49-F238E27FC236}">
                <a16:creationId xmlns:a16="http://schemas.microsoft.com/office/drawing/2014/main" id="{D7C5A8E5-9928-DF67-4BBF-960F4F299C39}"/>
              </a:ext>
            </a:extLst>
          </p:cNvPr>
          <p:cNvSpPr>
            <a:spLocks noGrp="1"/>
          </p:cNvSpPr>
          <p:nvPr>
            <p:ph type="ctrTitle"/>
          </p:nvPr>
        </p:nvSpPr>
        <p:spPr>
          <a:xfrm>
            <a:off x="4387349" y="1200152"/>
            <a:ext cx="6897171" cy="4457696"/>
          </a:xfrm>
        </p:spPr>
        <p:txBody>
          <a:bodyPr anchor="ctr">
            <a:normAutofit/>
          </a:bodyPr>
          <a:lstStyle/>
          <a:p>
            <a:pPr algn="l"/>
            <a:r>
              <a:rPr lang="it-IT" sz="8000" dirty="0">
                <a:solidFill>
                  <a:srgbClr val="FFFFFF"/>
                </a:solidFill>
              </a:rPr>
              <a:t>Gruppo C13</a:t>
            </a:r>
          </a:p>
        </p:txBody>
      </p:sp>
      <p:sp>
        <p:nvSpPr>
          <p:cNvPr id="3" name="Sottotitolo 2">
            <a:extLst>
              <a:ext uri="{FF2B5EF4-FFF2-40B4-BE49-F238E27FC236}">
                <a16:creationId xmlns:a16="http://schemas.microsoft.com/office/drawing/2014/main" id="{2B290462-B317-70A7-85D6-BB0E9EB8733A}"/>
              </a:ext>
            </a:extLst>
          </p:cNvPr>
          <p:cNvSpPr>
            <a:spLocks noGrp="1"/>
          </p:cNvSpPr>
          <p:nvPr>
            <p:ph type="subTitle" idx="1"/>
          </p:nvPr>
        </p:nvSpPr>
        <p:spPr>
          <a:xfrm>
            <a:off x="849963" y="1200152"/>
            <a:ext cx="2816535" cy="4457696"/>
          </a:xfrm>
        </p:spPr>
        <p:txBody>
          <a:bodyPr anchor="ctr">
            <a:normAutofit/>
          </a:bodyPr>
          <a:lstStyle/>
          <a:p>
            <a:pPr algn="r"/>
            <a:r>
              <a:rPr lang="it-IT" sz="2800">
                <a:solidFill>
                  <a:srgbClr val="FFFFFF"/>
                </a:solidFill>
              </a:rPr>
              <a:t>Silvia Pala     10694997</a:t>
            </a:r>
          </a:p>
          <a:p>
            <a:pPr algn="r"/>
            <a:r>
              <a:rPr lang="it-IT" sz="2800">
                <a:solidFill>
                  <a:srgbClr val="FFFFFF"/>
                </a:solidFill>
              </a:rPr>
              <a:t>Alex Cristian Turcu     10711624</a:t>
            </a:r>
          </a:p>
          <a:p>
            <a:pPr algn="r"/>
            <a:r>
              <a:rPr lang="it-IT" sz="2800">
                <a:solidFill>
                  <a:srgbClr val="FFFFFF"/>
                </a:solidFill>
              </a:rPr>
              <a:t>Paolo Vanelli     10730510</a:t>
            </a:r>
          </a:p>
        </p:txBody>
      </p:sp>
      <p:sp>
        <p:nvSpPr>
          <p:cNvPr id="23"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993516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7DCC3-F852-ED73-F240-ECCDA9F3B4A0}"/>
              </a:ext>
            </a:extLst>
          </p:cNvPr>
          <p:cNvSpPr>
            <a:spLocks noGrp="1"/>
          </p:cNvSpPr>
          <p:nvPr>
            <p:ph type="title"/>
          </p:nvPr>
        </p:nvSpPr>
        <p:spPr/>
        <p:txBody>
          <a:bodyPr/>
          <a:lstStyle/>
          <a:p>
            <a:r>
              <a:rPr lang="it-IT" dirty="0"/>
              <a:t>Alternativa 1</a:t>
            </a:r>
          </a:p>
        </p:txBody>
      </p:sp>
      <mc:AlternateContent xmlns:mc="http://schemas.openxmlformats.org/markup-compatibility/2006">
        <mc:Choice xmlns:a14="http://schemas.microsoft.com/office/drawing/2010/main" Requires="a14">
          <p:sp>
            <p:nvSpPr>
              <p:cNvPr id="6" name="Segnaposto contenuto 5">
                <a:extLst>
                  <a:ext uri="{FF2B5EF4-FFF2-40B4-BE49-F238E27FC236}">
                    <a16:creationId xmlns:a16="http://schemas.microsoft.com/office/drawing/2014/main" id="{C80072F3-5290-A1B1-74E4-ED69C98F86D4}"/>
                  </a:ext>
                </a:extLst>
              </p:cNvPr>
              <p:cNvSpPr>
                <a:spLocks noGrp="1"/>
              </p:cNvSpPr>
              <p:nvPr>
                <p:ph sz="half" idx="1"/>
              </p:nvPr>
            </p:nvSpPr>
            <p:spPr/>
            <p:txBody>
              <a:bodyPr>
                <a:normAutofit lnSpcReduction="10000"/>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Idea di partenza: </a:t>
                </a: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utilizzare un’orbita circolare ausiliaria con raggio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per evitare di compiere la manovra per cambiare l’anomalia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dal pericentro dell'orbita iniziale all'orbita di trasferimento circolare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(impulso 1 e 2)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piano (impulso 3)</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intersezione tra orbita circolare e l’apocentro di quella finale (impulso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6.9762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9.0027</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𝟑𝟐𝟒𝟎𝟗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𝟗𝟓𝟓𝟗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p:sp>
            <p:nvSpPr>
              <p:cNvPr id="6" name="Segnaposto contenuto 5">
                <a:extLst>
                  <a:ext uri="{FF2B5EF4-FFF2-40B4-BE49-F238E27FC236}">
                    <a16:creationId xmlns:a16="http://schemas.microsoft.com/office/drawing/2014/main" id="{C80072F3-5290-A1B1-74E4-ED69C98F86D4}"/>
                  </a:ext>
                </a:extLst>
              </p:cNvPr>
              <p:cNvSpPr>
                <a:spLocks noGrp="1" noRot="1" noChangeAspect="1" noMove="1" noResize="1" noEditPoints="1" noAdjustHandles="1" noChangeArrowheads="1" noChangeShapeType="1" noTextEdit="1"/>
              </p:cNvSpPr>
              <p:nvPr>
                <p:ph sz="half" idx="1"/>
              </p:nvPr>
            </p:nvSpPr>
            <p:spPr>
              <a:blipFill>
                <a:blip r:embed="rId3"/>
                <a:stretch>
                  <a:fillRect l="-1059" t="-11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43198BAC-220D-DD09-F3DB-9406186A8EC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80097"/>
            <a:ext cx="5181600" cy="4516932"/>
          </a:xfrm>
        </p:spPr>
      </p:pic>
      <p:sp>
        <p:nvSpPr>
          <p:cNvPr id="4" name="Segnaposto piè di pagina 3">
            <a:extLst>
              <a:ext uri="{FF2B5EF4-FFF2-40B4-BE49-F238E27FC236}">
                <a16:creationId xmlns:a16="http://schemas.microsoft.com/office/drawing/2014/main" id="{84A94DF1-D78C-9808-8E6F-5DE948CDB065}"/>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D7E8F952-493A-EB6E-08B9-38A596AC67B9}"/>
              </a:ext>
            </a:extLst>
          </p:cNvPr>
          <p:cNvSpPr>
            <a:spLocks noGrp="1"/>
          </p:cNvSpPr>
          <p:nvPr>
            <p:ph type="sldNum" sz="quarter" idx="12"/>
          </p:nvPr>
        </p:nvSpPr>
        <p:spPr/>
        <p:txBody>
          <a:bodyPr/>
          <a:lstStyle/>
          <a:p>
            <a:fld id="{07ED6331-BE36-4EB0-BAD8-FC72B96BFAEC}" type="slidenum">
              <a:rPr lang="it-IT" smtClean="0"/>
              <a:pPr/>
              <a:t>10</a:t>
            </a:fld>
            <a:endParaRPr lang="it-IT"/>
          </a:p>
        </p:txBody>
      </p:sp>
    </p:spTree>
    <p:extLst>
      <p:ext uri="{BB962C8B-B14F-4D97-AF65-F5344CB8AC3E}">
        <p14:creationId xmlns:p14="http://schemas.microsoft.com/office/powerpoint/2010/main" val="61683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p:txBody>
          <a:bodyPr/>
          <a:lstStyle/>
          <a:p>
            <a:r>
              <a:rPr lang="it-IT" dirty="0"/>
              <a:t>Alternativa 2: Strategia Secante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0">
                <a:normAutofit/>
              </a:bodyPr>
              <a:lstStyle/>
              <a:p>
                <a:pPr>
                  <a:lnSpc>
                    <a:spcPct val="160000"/>
                  </a:lnSpc>
                </a:pPr>
                <a:r>
                  <a:rPr lang="it-IT" sz="1700" b="1" dirty="0"/>
                  <a:t>Idea di partenza</a:t>
                </a:r>
                <a:r>
                  <a:rPr lang="it-IT" sz="1700" dirty="0"/>
                  <a:t>: sfruttare metodi di calcolo numerico (MATLAB) per ottenere un’orbita a due impulsi con il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più basso possibile</a:t>
                </a:r>
              </a:p>
              <a:p>
                <a:pPr>
                  <a:lnSpc>
                    <a:spcPct val="160000"/>
                  </a:lnSpc>
                </a:pPr>
                <a:r>
                  <a:rPr lang="it-IT" sz="1700" b="1" dirty="0"/>
                  <a:t>Risultato</a:t>
                </a:r>
                <a:r>
                  <a:rPr lang="it-IT" sz="1700" dirty="0"/>
                  <a:t>: trasferimento secante da orbita iniziale a orbita finale, con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vicino al minimo e tempo di manovra fortemente ridotto</a:t>
                </a:r>
                <a:endParaRPr lang="it-IT" sz="1700" dirty="0"/>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5.1306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2.4878 h = 8964.9024 s</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2"/>
                <a:stretch>
                  <a:fillRect l="-588" r="-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72202" y="890791"/>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11</a:t>
            </a:fld>
            <a:endParaRPr lang="it-IT"/>
          </a:p>
        </p:txBody>
      </p:sp>
    </p:spTree>
    <p:extLst>
      <p:ext uri="{BB962C8B-B14F-4D97-AF65-F5344CB8AC3E}">
        <p14:creationId xmlns:p14="http://schemas.microsoft.com/office/powerpoint/2010/main" val="2071940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07B988-3C93-D31E-A057-91AEB82F66BA}"/>
              </a:ext>
            </a:extLst>
          </p:cNvPr>
          <p:cNvSpPr>
            <a:spLocks noGrp="1"/>
          </p:cNvSpPr>
          <p:nvPr>
            <p:ph type="title"/>
          </p:nvPr>
        </p:nvSpPr>
        <p:spPr/>
        <p:txBody>
          <a:bodyPr/>
          <a:lstStyle/>
          <a:p>
            <a:r>
              <a:rPr lang="it-IT" dirty="0"/>
              <a:t>Alternativa 2: Strategia Secante</a:t>
            </a:r>
          </a:p>
        </p:txBody>
      </p:sp>
      <p:sp>
        <p:nvSpPr>
          <p:cNvPr id="7" name="Segnaposto contenuto 6">
            <a:extLst>
              <a:ext uri="{FF2B5EF4-FFF2-40B4-BE49-F238E27FC236}">
                <a16:creationId xmlns:a16="http://schemas.microsoft.com/office/drawing/2014/main" id="{6A7A1492-E05A-9A8F-2F51-E9FE17A80A66}"/>
              </a:ext>
            </a:extLst>
          </p:cNvPr>
          <p:cNvSpPr>
            <a:spLocks noGrp="1"/>
          </p:cNvSpPr>
          <p:nvPr>
            <p:ph idx="1"/>
          </p:nvPr>
        </p:nvSpPr>
        <p:spPr/>
        <p:txBody>
          <a:bodyPr lIns="360000" tIns="900000" rIns="90000"/>
          <a:lstStyle/>
          <a:p>
            <a:pPr marL="0" indent="0">
              <a:buNone/>
            </a:pPr>
            <a:r>
              <a:rPr lang="it-IT" sz="2400" b="1" dirty="0"/>
              <a:t>Step per definire la manovra:</a:t>
            </a:r>
            <a:endParaRPr lang="it-IT" sz="2400" dirty="0"/>
          </a:p>
          <a:p>
            <a:pPr marL="457200" indent="-457200">
              <a:lnSpc>
                <a:spcPct val="200000"/>
              </a:lnSpc>
              <a:buFont typeface="+mj-lt"/>
              <a:buAutoNum type="arabicParenR"/>
            </a:pPr>
            <a:r>
              <a:rPr lang="it-IT" sz="2000" dirty="0"/>
              <a:t>Trovare la manovra a due impulsi che minimizzi il costo per passare da orbita iniziale a finale</a:t>
            </a:r>
          </a:p>
          <a:p>
            <a:pPr marL="457200" indent="-457200">
              <a:lnSpc>
                <a:spcPct val="200000"/>
              </a:lnSpc>
              <a:buFont typeface="+mj-lt"/>
              <a:buAutoNum type="arabicParenR"/>
            </a:pPr>
            <a:r>
              <a:rPr lang="it-IT" sz="2000" dirty="0"/>
              <a:t>Studiare tale manovra e fare delle considerazioni su possibili miglioramenti</a:t>
            </a:r>
          </a:p>
          <a:p>
            <a:pPr marL="457200" indent="-457200">
              <a:lnSpc>
                <a:spcPct val="200000"/>
              </a:lnSpc>
              <a:buFont typeface="+mj-lt"/>
              <a:buAutoNum type="arabicParenR"/>
            </a:pPr>
            <a:r>
              <a:rPr lang="it-IT" sz="2000" dirty="0"/>
              <a:t>Trovare una nuova manovra migliorativa e confrontarla con la precedente</a:t>
            </a:r>
          </a:p>
        </p:txBody>
      </p:sp>
      <p:sp>
        <p:nvSpPr>
          <p:cNvPr id="5" name="Segnaposto piè di pagina 4">
            <a:extLst>
              <a:ext uri="{FF2B5EF4-FFF2-40B4-BE49-F238E27FC236}">
                <a16:creationId xmlns:a16="http://schemas.microsoft.com/office/drawing/2014/main" id="{A127A48F-C302-085A-D58E-E51E98E9E64D}"/>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7AC21A3B-986C-FBB4-1EAF-17E7880A1C88}"/>
              </a:ext>
            </a:extLst>
          </p:cNvPr>
          <p:cNvSpPr>
            <a:spLocks noGrp="1"/>
          </p:cNvSpPr>
          <p:nvPr>
            <p:ph type="sldNum" sz="quarter" idx="12"/>
          </p:nvPr>
        </p:nvSpPr>
        <p:spPr/>
        <p:txBody>
          <a:bodyPr/>
          <a:lstStyle/>
          <a:p>
            <a:fld id="{07ED6331-BE36-4EB0-BAD8-FC72B96BFAEC}" type="slidenum">
              <a:rPr lang="it-IT" smtClean="0"/>
              <a:pPr/>
              <a:t>12</a:t>
            </a:fld>
            <a:endParaRPr lang="it-IT"/>
          </a:p>
        </p:txBody>
      </p:sp>
    </p:spTree>
    <p:extLst>
      <p:ext uri="{BB962C8B-B14F-4D97-AF65-F5344CB8AC3E}">
        <p14:creationId xmlns:p14="http://schemas.microsoft.com/office/powerpoint/2010/main" val="3560752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232619-2666-2825-151C-FBFCD9D9A763}"/>
              </a:ext>
            </a:extLst>
          </p:cNvPr>
          <p:cNvSpPr>
            <a:spLocks noGrp="1"/>
          </p:cNvSpPr>
          <p:nvPr>
            <p:ph type="title"/>
          </p:nvPr>
        </p:nvSpPr>
        <p:spPr/>
        <p:txBody>
          <a:bodyPr/>
          <a:lstStyle/>
          <a:p>
            <a:r>
              <a:rPr lang="it-IT" dirty="0"/>
              <a:t>Alternativa 2: trovare la manovra che minimizzi il costo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3CC50A82-7DFF-E562-D4F6-DAE7F372E586}"/>
                  </a:ext>
                </a:extLst>
              </p:cNvPr>
              <p:cNvSpPr>
                <a:spLocks noGrp="1"/>
              </p:cNvSpPr>
              <p:nvPr>
                <p:ph sz="half" idx="1"/>
              </p:nvPr>
            </p:nvSpPr>
            <p:spPr/>
            <p:txBody>
              <a:bodyPr tIns="396000"/>
              <a:lstStyle/>
              <a:p>
                <a:pPr marL="0" indent="0">
                  <a:lnSpc>
                    <a:spcPct val="150000"/>
                  </a:lnSpc>
                  <a:buNone/>
                </a:pPr>
                <a:r>
                  <a:rPr lang="it-IT" sz="1800" b="1" dirty="0"/>
                  <a:t>Idea di base:</a:t>
                </a:r>
              </a:p>
              <a:p>
                <a:pPr>
                  <a:lnSpc>
                    <a:spcPct val="150000"/>
                  </a:lnSpc>
                </a:pPr>
                <a:r>
                  <a:rPr lang="it-IT" dirty="0"/>
                  <a:t>discretizzare orbita iniziale</a:t>
                </a:r>
              </a:p>
              <a:p>
                <a:pPr>
                  <a:lnSpc>
                    <a:spcPct val="150000"/>
                  </a:lnSpc>
                </a:pPr>
                <a:r>
                  <a:rPr lang="it-IT" dirty="0"/>
                  <a:t>discretizzare orbita finale</a:t>
                </a:r>
              </a:p>
              <a:p>
                <a:pPr>
                  <a:lnSpc>
                    <a:spcPct val="150000"/>
                  </a:lnSpc>
                </a:pPr>
                <a:r>
                  <a:rPr lang="it-IT" dirty="0"/>
                  <a:t>per ogni possibile coppia di punti, trovare tutte le possibili orbite di trasferimento variando il parametro </a:t>
                </a:r>
                <a14:m>
                  <m:oMath xmlns:m="http://schemas.openxmlformats.org/officeDocument/2006/math">
                    <m:r>
                      <a:rPr lang="it-IT" b="0" i="1" smtClean="0">
                        <a:latin typeface="Cambria Math" panose="02040503050406030204" pitchFamily="18" charset="0"/>
                      </a:rPr>
                      <m:t>𝜔</m:t>
                    </m:r>
                  </m:oMath>
                </a14:m>
                <a:endParaRPr lang="it-IT" dirty="0"/>
              </a:p>
              <a:p>
                <a:pPr>
                  <a:lnSpc>
                    <a:spcPct val="150000"/>
                  </a:lnSpc>
                </a:pPr>
                <a:r>
                  <a:rPr lang="it-IT" dirty="0"/>
                  <a:t>selezionare le orbite ellittiche valide controllandone l’eccentricità attraverso il </a:t>
                </a:r>
                <a:r>
                  <a:rPr lang="it-IT" u="sng" dirty="0"/>
                  <a:t>grafico</a:t>
                </a:r>
              </a:p>
              <a:p>
                <a:pPr>
                  <a:lnSpc>
                    <a:spcPct val="150000"/>
                  </a:lnSpc>
                </a:pPr>
                <a:r>
                  <a:rPr lang="it-IT" dirty="0"/>
                  <a:t>selezionare l’orbita che in assoluto presenti il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oMath>
                </a14:m>
                <a:r>
                  <a:rPr lang="it-IT" dirty="0"/>
                  <a:t> minimo</a:t>
                </a:r>
              </a:p>
            </p:txBody>
          </p:sp>
        </mc:Choice>
        <mc:Fallback xmlns="">
          <p:sp>
            <p:nvSpPr>
              <p:cNvPr id="3" name="Segnaposto contenuto 2">
                <a:extLst>
                  <a:ext uri="{FF2B5EF4-FFF2-40B4-BE49-F238E27FC236}">
                    <a16:creationId xmlns:a16="http://schemas.microsoft.com/office/drawing/2014/main" id="{3CC50A82-7DFF-E562-D4F6-DAE7F372E586}"/>
                  </a:ext>
                </a:extLst>
              </p:cNvPr>
              <p:cNvSpPr>
                <a:spLocks noGrp="1" noRot="1" noChangeAspect="1" noMove="1" noResize="1" noEditPoints="1" noAdjustHandles="1" noChangeArrowheads="1" noChangeShapeType="1" noTextEdit="1"/>
              </p:cNvSpPr>
              <p:nvPr>
                <p:ph sz="half" idx="1"/>
              </p:nvPr>
            </p:nvSpPr>
            <p:spPr>
              <a:blipFill>
                <a:blip r:embed="rId2"/>
                <a:stretch>
                  <a:fillRect l="-1059"/>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87478A47-10ED-20F3-8DC6-247B45D3A5AC}"/>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8B93192B-9275-7800-DF9B-ACBB9DF5952D}"/>
              </a:ext>
            </a:extLst>
          </p:cNvPr>
          <p:cNvSpPr>
            <a:spLocks noGrp="1"/>
          </p:cNvSpPr>
          <p:nvPr>
            <p:ph type="sldNum" sz="quarter" idx="12"/>
          </p:nvPr>
        </p:nvSpPr>
        <p:spPr/>
        <p:txBody>
          <a:bodyPr/>
          <a:lstStyle/>
          <a:p>
            <a:fld id="{07ED6331-BE36-4EB0-BAD8-FC72B96BFAEC}" type="slidenum">
              <a:rPr lang="it-IT" smtClean="0"/>
              <a:pPr/>
              <a:t>13</a:t>
            </a:fld>
            <a:endParaRPr lang="it-IT"/>
          </a:p>
        </p:txBody>
      </p:sp>
      <p:pic>
        <p:nvPicPr>
          <p:cNvPr id="16" name="Segnaposto contenuto 15">
            <a:extLst>
              <a:ext uri="{FF2B5EF4-FFF2-40B4-BE49-F238E27FC236}">
                <a16:creationId xmlns:a16="http://schemas.microsoft.com/office/drawing/2014/main" id="{6A8BC4C5-C1D2-9ED6-2A22-A521E63399A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2" y="1300899"/>
            <a:ext cx="5381520" cy="4209638"/>
          </a:xfrm>
        </p:spPr>
      </p:pic>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F244184C-CB2A-A466-B900-1EB2C924472D}"/>
                  </a:ext>
                </a:extLst>
              </p:cNvPr>
              <p:cNvSpPr txBox="1"/>
              <p:nvPr/>
            </p:nvSpPr>
            <p:spPr>
              <a:xfrm>
                <a:off x="6172202" y="5510537"/>
                <a:ext cx="5381520" cy="369332"/>
              </a:xfrm>
              <a:prstGeom prst="rect">
                <a:avLst/>
              </a:prstGeom>
              <a:noFill/>
            </p:spPr>
            <p:txBody>
              <a:bodyPr wrap="square" rtlCol="0" anchor="ctr" anchorCtr="0">
                <a:normAutofit/>
              </a:bodyPr>
              <a:lstStyle/>
              <a:p>
                <a:pPr algn="ctr"/>
                <a:r>
                  <a:rPr lang="it-IT" sz="1600" i="1" dirty="0"/>
                  <a:t>Grafico dell’eccentricità al variare del parametro </a:t>
                </a:r>
                <a14:m>
                  <m:oMath xmlns:m="http://schemas.openxmlformats.org/officeDocument/2006/math">
                    <m:r>
                      <a:rPr lang="it-IT" sz="1600" b="0" i="1" smtClean="0">
                        <a:latin typeface="Cambria Math" panose="02040503050406030204" pitchFamily="18" charset="0"/>
                      </a:rPr>
                      <m:t>𝜔</m:t>
                    </m:r>
                  </m:oMath>
                </a14:m>
                <a:endParaRPr lang="it-IT" sz="1600" i="1" dirty="0"/>
              </a:p>
            </p:txBody>
          </p:sp>
        </mc:Choice>
        <mc:Fallback xmlns="">
          <p:sp>
            <p:nvSpPr>
              <p:cNvPr id="17" name="CasellaDiTesto 16">
                <a:extLst>
                  <a:ext uri="{FF2B5EF4-FFF2-40B4-BE49-F238E27FC236}">
                    <a16:creationId xmlns:a16="http://schemas.microsoft.com/office/drawing/2014/main" id="{F244184C-CB2A-A466-B900-1EB2C924472D}"/>
                  </a:ext>
                </a:extLst>
              </p:cNvPr>
              <p:cNvSpPr txBox="1">
                <a:spLocks noRot="1" noChangeAspect="1" noMove="1" noResize="1" noEditPoints="1" noAdjustHandles="1" noChangeArrowheads="1" noChangeShapeType="1" noTextEdit="1"/>
              </p:cNvSpPr>
              <p:nvPr/>
            </p:nvSpPr>
            <p:spPr>
              <a:xfrm>
                <a:off x="6172202" y="5510537"/>
                <a:ext cx="5381520" cy="369332"/>
              </a:xfrm>
              <a:prstGeom prst="rect">
                <a:avLst/>
              </a:prstGeom>
              <a:blipFill>
                <a:blip r:embed="rId4"/>
                <a:stretch>
                  <a:fillRect b="-16393"/>
                </a:stretch>
              </a:blipFill>
            </p:spPr>
            <p:txBody>
              <a:bodyPr/>
              <a:lstStyle/>
              <a:p>
                <a:r>
                  <a:rPr lang="it-IT">
                    <a:noFill/>
                  </a:rPr>
                  <a:t> </a:t>
                </a:r>
              </a:p>
            </p:txBody>
          </p:sp>
        </mc:Fallback>
      </mc:AlternateContent>
    </p:spTree>
    <p:extLst>
      <p:ext uri="{BB962C8B-B14F-4D97-AF65-F5344CB8AC3E}">
        <p14:creationId xmlns:p14="http://schemas.microsoft.com/office/powerpoint/2010/main" val="2699839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1ABD0E-F9D6-4409-9519-7BA27A44826C}"/>
              </a:ext>
            </a:extLst>
          </p:cNvPr>
          <p:cNvSpPr>
            <a:spLocks noGrp="1"/>
          </p:cNvSpPr>
          <p:nvPr>
            <p:ph type="title"/>
          </p:nvPr>
        </p:nvSpPr>
        <p:spPr>
          <a:xfrm>
            <a:off x="838200" y="415400"/>
            <a:ext cx="9297353" cy="590931"/>
          </a:xfrm>
        </p:spPr>
        <p:txBody>
          <a:bodyPr/>
          <a:lstStyle/>
          <a:p>
            <a:r>
              <a:rPr lang="it-IT" dirty="0"/>
              <a:t>Alternativa 2: considerazioni sulla strategia trovata</a:t>
            </a:r>
          </a:p>
        </p:txBody>
      </p:sp>
      <p:sp>
        <p:nvSpPr>
          <p:cNvPr id="3" name="Segnaposto contenuto 2">
            <a:extLst>
              <a:ext uri="{FF2B5EF4-FFF2-40B4-BE49-F238E27FC236}">
                <a16:creationId xmlns:a16="http://schemas.microsoft.com/office/drawing/2014/main" id="{D0C71B64-8AB9-1A9A-F52C-BE5CB7D448CA}"/>
              </a:ext>
            </a:extLst>
          </p:cNvPr>
          <p:cNvSpPr>
            <a:spLocks noGrp="1"/>
          </p:cNvSpPr>
          <p:nvPr>
            <p:ph sz="half" idx="1"/>
          </p:nvPr>
        </p:nvSpPr>
        <p:spPr/>
        <p:txBody>
          <a:bodyPr tIns="216000">
            <a:normAutofit lnSpcReduction="10000"/>
          </a:bodyPr>
          <a:lstStyle/>
          <a:p>
            <a:pPr marL="0" indent="0">
              <a:lnSpc>
                <a:spcPct val="130000"/>
              </a:lnSpc>
              <a:buNone/>
            </a:pPr>
            <a:r>
              <a:rPr lang="it-IT" sz="1800" b="1" dirty="0"/>
              <a:t>Considerazioni:</a:t>
            </a:r>
          </a:p>
          <a:p>
            <a:pPr>
              <a:lnSpc>
                <a:spcPct val="130000"/>
              </a:lnSpc>
            </a:pPr>
            <a:r>
              <a:rPr lang="it-IT" dirty="0"/>
              <a:t>È possibile notare che il punto di manovra scelto sull’orbita iniziale è molto vicino al punto di partenza</a:t>
            </a:r>
          </a:p>
          <a:p>
            <a:pPr>
              <a:lnSpc>
                <a:spcPct val="130000"/>
              </a:lnSpc>
            </a:pPr>
            <a:r>
              <a:rPr lang="it-IT" dirty="0"/>
              <a:t>Essendo leggermente più indietro, il satellite è costretto a percorrere un giro quasi completo dell’orbita iniziale, con notevole dispendio di tempo</a:t>
            </a:r>
          </a:p>
          <a:p>
            <a:pPr marL="0" indent="0">
              <a:lnSpc>
                <a:spcPct val="130000"/>
              </a:lnSpc>
              <a:buNone/>
            </a:pPr>
            <a:endParaRPr lang="it-IT" dirty="0"/>
          </a:p>
          <a:p>
            <a:pPr marL="0" indent="0">
              <a:lnSpc>
                <a:spcPct val="130000"/>
              </a:lnSpc>
              <a:buNone/>
            </a:pPr>
            <a:r>
              <a:rPr lang="it-IT" sz="1800" b="1" dirty="0"/>
              <a:t>Possibile miglioramento:</a:t>
            </a:r>
          </a:p>
          <a:p>
            <a:pPr>
              <a:lnSpc>
                <a:spcPct val="130000"/>
              </a:lnSpc>
            </a:pPr>
            <a:r>
              <a:rPr lang="it-IT" u="sng" dirty="0"/>
              <a:t>Imporre il punto iniziale</a:t>
            </a:r>
            <a:r>
              <a:rPr lang="it-IT" dirty="0"/>
              <a:t> come primo punto di manovra</a:t>
            </a:r>
          </a:p>
          <a:p>
            <a:pPr>
              <a:lnSpc>
                <a:spcPct val="130000"/>
              </a:lnSpc>
            </a:pPr>
            <a:r>
              <a:rPr lang="it-IT" dirty="0"/>
              <a:t>Ripetere la procedura seguita precedentemente ma discretizzando soltanto l’orbita finale, trovando così una </a:t>
            </a:r>
            <a:r>
              <a:rPr lang="it-IT" u="sng" dirty="0"/>
              <a:t>nuova orbita di trasferimento</a:t>
            </a:r>
          </a:p>
        </p:txBody>
      </p:sp>
      <p:sp>
        <p:nvSpPr>
          <p:cNvPr id="5" name="Segnaposto piè di pagina 4">
            <a:extLst>
              <a:ext uri="{FF2B5EF4-FFF2-40B4-BE49-F238E27FC236}">
                <a16:creationId xmlns:a16="http://schemas.microsoft.com/office/drawing/2014/main" id="{0D3312FD-108F-CE09-919E-1278F2CB25B2}"/>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4A64B877-B18F-E8F8-34FD-F009005F0407}"/>
              </a:ext>
            </a:extLst>
          </p:cNvPr>
          <p:cNvSpPr>
            <a:spLocks noGrp="1"/>
          </p:cNvSpPr>
          <p:nvPr>
            <p:ph type="sldNum" sz="quarter" idx="12"/>
          </p:nvPr>
        </p:nvSpPr>
        <p:spPr/>
        <p:txBody>
          <a:bodyPr/>
          <a:lstStyle/>
          <a:p>
            <a:fld id="{07ED6331-BE36-4EB0-BAD8-FC72B96BFAEC}" type="slidenum">
              <a:rPr lang="it-IT" smtClean="0"/>
              <a:pPr/>
              <a:t>14</a:t>
            </a:fld>
            <a:endParaRPr lang="it-IT"/>
          </a:p>
        </p:txBody>
      </p:sp>
      <p:pic>
        <p:nvPicPr>
          <p:cNvPr id="12" name="Segnaposto contenuto 11">
            <a:extLst>
              <a:ext uri="{FF2B5EF4-FFF2-40B4-BE49-F238E27FC236}">
                <a16:creationId xmlns:a16="http://schemas.microsoft.com/office/drawing/2014/main" id="{A8CE7F20-8B07-EB0B-80AA-6CC79EFA818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172202" y="1006331"/>
            <a:ext cx="5181600" cy="5236320"/>
          </a:xfrm>
        </p:spPr>
      </p:pic>
    </p:spTree>
    <p:extLst>
      <p:ext uri="{BB962C8B-B14F-4D97-AF65-F5344CB8AC3E}">
        <p14:creationId xmlns:p14="http://schemas.microsoft.com/office/powerpoint/2010/main" val="2643745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a:xfrm>
            <a:off x="838200" y="415400"/>
            <a:ext cx="9535624" cy="590931"/>
          </a:xfrm>
        </p:spPr>
        <p:txBody>
          <a:bodyPr/>
          <a:lstStyle/>
          <a:p>
            <a:r>
              <a:rPr lang="it-IT" dirty="0"/>
              <a:t>Alternativa 2: confronto con la precedente strategia</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
                <a:normAutofit/>
              </a:bodyPr>
              <a:lstStyle/>
              <a:p>
                <a:pPr marL="0" indent="0">
                  <a:lnSpc>
                    <a:spcPct val="150000"/>
                  </a:lnSpc>
                  <a:buNone/>
                </a:pPr>
                <a:r>
                  <a:rPr lang="it-IT" sz="1800" b="1" dirty="0"/>
                  <a:t>Costo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𝑣</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a:t>
                </a:r>
                <a:r>
                  <a:rPr lang="it-IT" dirty="0">
                    <a:solidFill>
                      <a:srgbClr val="0070C0"/>
                    </a:solidFill>
                  </a:rPr>
                  <a:t>5.0529</a:t>
                </a:r>
                <a:r>
                  <a:rPr lang="it-IT" sz="1600" dirty="0">
                    <a:solidFill>
                      <a:srgbClr val="0070C0"/>
                    </a:solidFill>
                  </a:rPr>
                  <a:t> km/s</a:t>
                </a:r>
                <a:endParaRPr lang="it-IT" dirty="0">
                  <a:solidFill>
                    <a:schemeClr val="accent2">
                      <a:lumMod val="50000"/>
                    </a:schemeClr>
                  </a:solidFill>
                </a:endParaRPr>
              </a:p>
              <a:p>
                <a:pPr>
                  <a:lnSpc>
                    <a:spcPct val="150000"/>
                  </a:lnSpc>
                </a:pPr>
                <a:r>
                  <a:rPr lang="it-IT" dirty="0"/>
                  <a:t>Strategia scelta: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𝑣</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5.1306 km/s</a:t>
                </a:r>
                <a:endParaRPr lang="it-IT" dirty="0">
                  <a:solidFill>
                    <a:srgbClr val="FF0000"/>
                  </a:solidFill>
                </a:endParaRPr>
              </a:p>
              <a:p>
                <a:pPr>
                  <a:lnSpc>
                    <a:spcPct val="150000"/>
                  </a:lnSpc>
                </a:pPr>
                <a:r>
                  <a:rPr lang="it-IT" dirty="0"/>
                  <a:t>La strategia scelta ha un </a:t>
                </a:r>
                <a:r>
                  <a:rPr lang="it-IT" u="sng" dirty="0">
                    <a:solidFill>
                      <a:srgbClr val="FF0000"/>
                    </a:solidFill>
                  </a:rPr>
                  <a:t>costo maggiore</a:t>
                </a:r>
                <a:r>
                  <a:rPr lang="it-IT" dirty="0"/>
                  <a:t> del 1.54%</a:t>
                </a:r>
              </a:p>
              <a:p>
                <a:pPr marL="0" indent="0">
                  <a:lnSpc>
                    <a:spcPct val="150000"/>
                  </a:lnSpc>
                  <a:buNone/>
                </a:pPr>
                <a:endParaRPr lang="it-IT" dirty="0"/>
              </a:p>
              <a:p>
                <a:pPr marL="0" indent="0">
                  <a:lnSpc>
                    <a:spcPct val="150000"/>
                  </a:lnSpc>
                  <a:buNone/>
                </a:pPr>
                <a:r>
                  <a:rPr lang="it-IT" sz="1800" b="1" dirty="0"/>
                  <a:t>Tempo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𝑡</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a:t>
                </a:r>
                <a:r>
                  <a:rPr lang="it-IT" dirty="0">
                    <a:solidFill>
                      <a:srgbClr val="FF0000"/>
                    </a:solidFill>
                  </a:rPr>
                  <a:t>4.6951 </a:t>
                </a:r>
                <a:r>
                  <a:rPr lang="it-IT" sz="1600" dirty="0">
                    <a:solidFill>
                      <a:srgbClr val="FF0000"/>
                    </a:solidFill>
                  </a:rPr>
                  <a:t>h = </a:t>
                </a:r>
                <a:r>
                  <a:rPr lang="it-IT" dirty="0">
                    <a:solidFill>
                      <a:srgbClr val="FF0000"/>
                    </a:solidFill>
                  </a:rPr>
                  <a:t>16902.3642</a:t>
                </a:r>
                <a:r>
                  <a:rPr lang="it-IT" sz="1600" dirty="0">
                    <a:solidFill>
                      <a:srgbClr val="FF0000"/>
                    </a:solidFill>
                  </a:rPr>
                  <a:t> s</a:t>
                </a:r>
                <a:endParaRPr lang="it-IT" dirty="0">
                  <a:solidFill>
                    <a:srgbClr val="FF0000"/>
                  </a:solidFill>
                </a:endParaRPr>
              </a:p>
              <a:p>
                <a:pPr>
                  <a:lnSpc>
                    <a:spcPct val="150000"/>
                  </a:lnSpc>
                </a:pPr>
                <a:r>
                  <a:rPr lang="it-IT" dirty="0"/>
                  <a:t>Strategia scelta: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𝑡</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2.4878 h = 8964.9024 s</a:t>
                </a:r>
                <a:endParaRPr lang="it-IT" dirty="0">
                  <a:solidFill>
                    <a:srgbClr val="0070C0"/>
                  </a:solidFill>
                </a:endParaRPr>
              </a:p>
              <a:p>
                <a:pPr>
                  <a:lnSpc>
                    <a:spcPct val="150000"/>
                  </a:lnSpc>
                </a:pPr>
                <a:r>
                  <a:rPr lang="it-IT" dirty="0"/>
                  <a:t>La strategia scelta impiega un </a:t>
                </a:r>
                <a:r>
                  <a:rPr lang="it-IT" u="sng" dirty="0">
                    <a:solidFill>
                      <a:srgbClr val="0070C0"/>
                    </a:solidFill>
                  </a:rPr>
                  <a:t>tempo minore</a:t>
                </a:r>
                <a:r>
                  <a:rPr lang="it-IT" dirty="0"/>
                  <a:t> del 46.96%</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2"/>
                <a:stretch>
                  <a:fillRect l="-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72202" y="1100546"/>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15</a:t>
            </a:fld>
            <a:endParaRPr lang="it-IT"/>
          </a:p>
        </p:txBody>
      </p:sp>
    </p:spTree>
    <p:extLst>
      <p:ext uri="{BB962C8B-B14F-4D97-AF65-F5344CB8AC3E}">
        <p14:creationId xmlns:p14="http://schemas.microsoft.com/office/powerpoint/2010/main" val="2507695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E21663-6669-3781-925B-1277320A0FCC}"/>
              </a:ext>
            </a:extLst>
          </p:cNvPr>
          <p:cNvSpPr>
            <a:spLocks noGrp="1"/>
          </p:cNvSpPr>
          <p:nvPr>
            <p:ph type="title"/>
          </p:nvPr>
        </p:nvSpPr>
        <p:spPr/>
        <p:txBody>
          <a:bodyPr/>
          <a:lstStyle/>
          <a:p>
            <a:r>
              <a:rPr lang="it-IT" dirty="0"/>
              <a:t>Alternativa 3: Strategia Tangente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257EB455-D2B0-6371-18EA-3247101B071F}"/>
                  </a:ext>
                </a:extLst>
              </p:cNvPr>
              <p:cNvSpPr>
                <a:spLocks noGrp="1"/>
              </p:cNvSpPr>
              <p:nvPr>
                <p:ph sz="half" idx="1"/>
              </p:nvPr>
            </p:nvSpPr>
            <p:spPr/>
            <p:txBody>
              <a:bodyPr tIns="432000"/>
              <a:lstStyle/>
              <a:p>
                <a:pPr marL="0" marR="0" lvl="0" indent="0" algn="l" defTabSz="914400" rtl="0" eaLnBrk="1" fontAlgn="auto" latinLnBrk="0" hangingPunct="1">
                  <a:lnSpc>
                    <a:spcPct val="160000"/>
                  </a:lnSpc>
                  <a:spcBef>
                    <a:spcPts val="1000"/>
                  </a:spcBef>
                  <a:spcAft>
                    <a:spcPts val="0"/>
                  </a:spcAft>
                  <a:buClrTx/>
                  <a:buSzTx/>
                  <a:buNone/>
                  <a:tabLst/>
                  <a:defRPr/>
                </a:pPr>
                <a:r>
                  <a:rPr kumimoji="0" lang="it-IT" sz="1700" b="1" i="0" u="none" strike="noStrike" kern="1200" cap="none" spc="0" normalizeH="0" baseline="0" noProof="0" dirty="0">
                    <a:ln>
                      <a:noFill/>
                    </a:ln>
                    <a:solidFill>
                      <a:prstClr val="black"/>
                    </a:solidFill>
                    <a:effectLst/>
                    <a:uLnTx/>
                    <a:uFillTx/>
                    <a:ea typeface="+mn-ea"/>
                    <a:cs typeface="+mn-cs"/>
                  </a:rPr>
                  <a:t>Idea di partenza: </a:t>
                </a:r>
                <a:r>
                  <a:rPr kumimoji="0" lang="it-IT" sz="1700" b="0" i="0" u="sng" strike="noStrike" kern="1200" cap="none" spc="0" normalizeH="0" baseline="0" noProof="0" dirty="0">
                    <a:ln>
                      <a:noFill/>
                    </a:ln>
                    <a:solidFill>
                      <a:prstClr val="black"/>
                    </a:solidFill>
                    <a:effectLst/>
                    <a:uLnTx/>
                    <a:uFillTx/>
                    <a:ea typeface="+mn-ea"/>
                    <a:cs typeface="+mn-cs"/>
                  </a:rPr>
                  <a:t>sfruttare un impulso tangente</a:t>
                </a:r>
                <a:r>
                  <a:rPr kumimoji="0" lang="it-IT" sz="1700" b="0" i="0" u="none" strike="noStrike" kern="1200" cap="none" spc="0" normalizeH="0" baseline="0" noProof="0" dirty="0">
                    <a:ln>
                      <a:noFill/>
                    </a:ln>
                    <a:solidFill>
                      <a:prstClr val="black"/>
                    </a:solidFill>
                    <a:effectLst/>
                    <a:uLnTx/>
                    <a:uFillTx/>
                    <a:ea typeface="+mn-ea"/>
                    <a:cs typeface="+mn-cs"/>
                  </a:rPr>
                  <a:t> in un punto arbitrario sull’orbita iniziale per:</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diminuire il costo del cambio di piano</a:t>
                </a:r>
                <a:r>
                  <a:rPr kumimoji="0" lang="it-IT" sz="1700" b="0" i="0" u="none" strike="noStrike" kern="1200" cap="none" spc="0" normalizeH="0" baseline="0" noProof="0" dirty="0">
                    <a:ln>
                      <a:noFill/>
                    </a:ln>
                    <a:solidFill>
                      <a:prstClr val="black"/>
                    </a:solidFill>
                    <a:effectLst/>
                    <a:uLnTx/>
                    <a:uFillTx/>
                    <a:ea typeface="+mn-ea"/>
                    <a:cs typeface="+mn-cs"/>
                  </a:rPr>
                  <a:t> attraverso un aumento di eccentricità e semiasse maggiore</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correggere l’anomalia di pericentro</a:t>
                </a:r>
                <a:r>
                  <a:rPr kumimoji="0" lang="it-IT" sz="1700" b="0" i="0" u="none" strike="noStrike" kern="1200" cap="none" spc="0" normalizeH="0" baseline="0" noProof="0" dirty="0">
                    <a:ln>
                      <a:noFill/>
                    </a:ln>
                    <a:solidFill>
                      <a:prstClr val="black"/>
                    </a:solidFill>
                    <a:effectLst/>
                    <a:uLnTx/>
                    <a:uFillTx/>
                    <a:ea typeface="+mn-ea"/>
                    <a:cs typeface="+mn-cs"/>
                  </a:rPr>
                  <a:t> senza ricorrere ad una manovra dedicata o ad impulsi secanti</a:t>
                </a:r>
                <a:endParaRPr kumimoji="0" lang="it-IT" sz="1700" b="0" i="0" u="sng" strike="noStrike" kern="1200" cap="none" spc="0" normalizeH="0" baseline="0" noProof="0" dirty="0">
                  <a:ln>
                    <a:noFill/>
                  </a:ln>
                  <a:solidFill>
                    <a:prstClr val="black"/>
                  </a:solidFill>
                  <a:effectLst/>
                  <a:uLnTx/>
                  <a:uFillTx/>
                  <a:ea typeface="+mn-ea"/>
                  <a:cs typeface="+mn-cs"/>
                </a:endParaRPr>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5.3574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7.8499 h = 28259.7957 s</a:t>
                </a:r>
              </a:p>
            </p:txBody>
          </p:sp>
        </mc:Choice>
        <mc:Fallback xmlns="">
          <p:sp>
            <p:nvSpPr>
              <p:cNvPr id="6" name="Segnaposto contenuto 5">
                <a:extLst>
                  <a:ext uri="{FF2B5EF4-FFF2-40B4-BE49-F238E27FC236}">
                    <a16:creationId xmlns:a16="http://schemas.microsoft.com/office/drawing/2014/main" id="{257EB455-D2B0-6371-18EA-3247101B071F}"/>
                  </a:ext>
                </a:extLst>
              </p:cNvPr>
              <p:cNvSpPr>
                <a:spLocks noGrp="1" noRot="1" noChangeAspect="1" noMove="1" noResize="1" noEditPoints="1" noAdjustHandles="1" noChangeArrowheads="1" noChangeShapeType="1" noTextEdit="1"/>
              </p:cNvSpPr>
              <p:nvPr>
                <p:ph sz="half" idx="1"/>
              </p:nvPr>
            </p:nvSpPr>
            <p:spPr>
              <a:blipFill>
                <a:blip r:embed="rId2"/>
                <a:stretch>
                  <a:fillRect l="-824" r="-118"/>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B99BFD4-77D9-4A91-1D0D-BFE8AE8CE27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019801" y="1083379"/>
            <a:ext cx="5637241" cy="5195922"/>
          </a:xfrm>
        </p:spPr>
      </p:pic>
      <p:sp>
        <p:nvSpPr>
          <p:cNvPr id="4" name="Segnaposto piè di pagina 3">
            <a:extLst>
              <a:ext uri="{FF2B5EF4-FFF2-40B4-BE49-F238E27FC236}">
                <a16:creationId xmlns:a16="http://schemas.microsoft.com/office/drawing/2014/main" id="{9715AFC3-2603-C624-17F8-59FAAAB99BEA}"/>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FFD40D1-73E0-A552-2525-7C36A7077109}"/>
              </a:ext>
            </a:extLst>
          </p:cNvPr>
          <p:cNvSpPr>
            <a:spLocks noGrp="1"/>
          </p:cNvSpPr>
          <p:nvPr>
            <p:ph type="sldNum" sz="quarter" idx="12"/>
          </p:nvPr>
        </p:nvSpPr>
        <p:spPr/>
        <p:txBody>
          <a:bodyPr/>
          <a:lstStyle/>
          <a:p>
            <a:fld id="{07ED6331-BE36-4EB0-BAD8-FC72B96BFAEC}" type="slidenum">
              <a:rPr lang="it-IT" smtClean="0"/>
              <a:pPr/>
              <a:t>16</a:t>
            </a:fld>
            <a:endParaRPr lang="it-IT"/>
          </a:p>
        </p:txBody>
      </p:sp>
    </p:spTree>
    <p:extLst>
      <p:ext uri="{BB962C8B-B14F-4D97-AF65-F5344CB8AC3E}">
        <p14:creationId xmlns:p14="http://schemas.microsoft.com/office/powerpoint/2010/main" val="3980787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D21C0-C947-D6DC-C260-055534CCE56C}"/>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AC40F27-E092-431D-E43F-1018357E31FA}"/>
                  </a:ext>
                </a:extLst>
              </p:cNvPr>
              <p:cNvSpPr>
                <a:spLocks noGrp="1"/>
              </p:cNvSpPr>
              <p:nvPr>
                <p:ph sz="half" idx="1"/>
              </p:nvPr>
            </p:nvSpPr>
            <p:spPr/>
            <p:txBody>
              <a:bodyPr tIns="180000"/>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r>
                      <a:rPr lang="it-IT" sz="1800" b="0" i="1"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20000"/>
                  </a:lnSpc>
                </a:pPr>
                <a:r>
                  <a:rPr lang="it-IT" sz="1800" b="1" dirty="0"/>
                  <a:t>Passaggi effettuati:</a:t>
                </a:r>
              </a:p>
              <a:p>
                <a:pPr lvl="1">
                  <a:lnSpc>
                    <a:spcPct val="120000"/>
                  </a:lnSpc>
                </a:pPr>
                <a:r>
                  <a:rPr lang="it-IT" sz="1600" dirty="0"/>
                  <a:t>Raggiungere punto di tangenza: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𝟏</m:t>
                        </m:r>
                      </m:sub>
                    </m:sSub>
                  </m:oMath>
                </a14:m>
                <a:r>
                  <a:rPr lang="it-IT" sz="1600" b="1" dirty="0"/>
                  <a:t> = 6543 s</a:t>
                </a:r>
              </a:p>
              <a:p>
                <a:pPr lvl="1">
                  <a:lnSpc>
                    <a:spcPct val="120000"/>
                  </a:lnSpc>
                </a:pPr>
                <a:r>
                  <a:rPr lang="it-IT" sz="1600" dirty="0"/>
                  <a:t>Primo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𝟏</m:t>
                        </m:r>
                      </m:sub>
                    </m:sSub>
                  </m:oMath>
                </a14:m>
                <a:r>
                  <a:rPr lang="it-IT" sz="1600" b="1" dirty="0"/>
                  <a:t> = 0.6212 km/s</a:t>
                </a:r>
              </a:p>
              <a:p>
                <a:pPr lvl="1">
                  <a:lnSpc>
                    <a:spcPct val="120000"/>
                  </a:lnSpc>
                </a:pPr>
                <a:r>
                  <a:rPr lang="it-IT" sz="1600" dirty="0"/>
                  <a:t>Percorrenza su orbita 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𝟐</m:t>
                        </m:r>
                      </m:sub>
                    </m:sSub>
                  </m:oMath>
                </a14:m>
                <a:r>
                  <a:rPr lang="it-IT" sz="1600" b="1" dirty="0"/>
                  <a:t> = 7118 s</a:t>
                </a:r>
              </a:p>
              <a:p>
                <a:pPr>
                  <a:lnSpc>
                    <a:spcPct val="120000"/>
                  </a:lnSpc>
                </a:pPr>
                <a:r>
                  <a:rPr lang="it-IT" sz="1800" b="1" dirty="0"/>
                  <a:t>Punti critici:</a:t>
                </a:r>
              </a:p>
              <a:p>
                <a:pPr lvl="1">
                  <a:lnSpc>
                    <a:spcPct val="120000"/>
                  </a:lnSpc>
                </a:pPr>
                <a:r>
                  <a:rPr lang="it-IT" sz="1600" dirty="0"/>
                  <a:t>Questa manovra è stata definita attraverso l’</a:t>
                </a:r>
                <a:r>
                  <a:rPr lang="it-IT" sz="1600" u="sng" dirty="0"/>
                  <a:t>imposizione del </a:t>
                </a:r>
                <a14:m>
                  <m:oMath xmlns:m="http://schemas.openxmlformats.org/officeDocument/2006/math">
                    <m:r>
                      <a:rPr lang="it-IT" sz="1600" b="0" i="1" u="sng" smtClean="0">
                        <a:latin typeface="Cambria Math" panose="02040503050406030204" pitchFamily="18" charset="0"/>
                      </a:rPr>
                      <m:t>𝜔</m:t>
                    </m:r>
                  </m:oMath>
                </a14:m>
                <a:r>
                  <a:rPr lang="it-IT" sz="1600" dirty="0"/>
                  <a:t> dell’orbita tangente in grado di assicurare l’allineamento con l’orbita finale a seguito del cambio di piano</a:t>
                </a:r>
              </a:p>
              <a:p>
                <a:pPr lvl="1">
                  <a:lnSpc>
                    <a:spcPct val="120000"/>
                  </a:lnSpc>
                </a:pPr>
                <a:r>
                  <a:rPr lang="it-IT" sz="1600" dirty="0"/>
                  <a:t>Le orbite tangenti che soddisfano tale richiesta sono infinite: è stato scelto di </a:t>
                </a:r>
                <a:r>
                  <a:rPr lang="it-IT" sz="1600" u="sng" dirty="0"/>
                  <a:t>imporre il </a:t>
                </a:r>
                <a14:m>
                  <m:oMath xmlns:m="http://schemas.openxmlformats.org/officeDocument/2006/math">
                    <m:r>
                      <m:rPr>
                        <m:sty m:val="p"/>
                      </m:rPr>
                      <a:rPr lang="it-IT" sz="1600" b="0" i="0" u="sng" smtClean="0">
                        <a:latin typeface="Cambria Math" panose="02040503050406030204" pitchFamily="18" charset="0"/>
                      </a:rPr>
                      <m:t>Δ</m:t>
                    </m:r>
                    <m:sSub>
                      <m:sSubPr>
                        <m:ctrlPr>
                          <a:rPr lang="it-IT" sz="1600" b="0" i="1" u="sng" smtClean="0">
                            <a:latin typeface="Cambria Math" panose="02040503050406030204" pitchFamily="18" charset="0"/>
                          </a:rPr>
                        </m:ctrlPr>
                      </m:sSubPr>
                      <m:e>
                        <m:r>
                          <a:rPr lang="it-IT" sz="1600" b="0" i="1" u="sng" smtClean="0">
                            <a:latin typeface="Cambria Math" panose="02040503050406030204" pitchFamily="18" charset="0"/>
                          </a:rPr>
                          <m:t>𝑣</m:t>
                        </m:r>
                      </m:e>
                      <m:sub>
                        <m:r>
                          <a:rPr lang="it-IT" sz="1600" b="0" i="1" u="sng" smtClean="0">
                            <a:latin typeface="Cambria Math" panose="02040503050406030204" pitchFamily="18" charset="0"/>
                          </a:rPr>
                          <m:t>1</m:t>
                        </m:r>
                      </m:sub>
                    </m:sSub>
                  </m:oMath>
                </a14:m>
                <a:r>
                  <a:rPr lang="it-IT" sz="1600" dirty="0"/>
                  <a:t> che minimizzasse il costo complessivo della strategia</a:t>
                </a:r>
              </a:p>
            </p:txBody>
          </p:sp>
        </mc:Choice>
        <mc:Fallback xmlns="">
          <p:sp>
            <p:nvSpPr>
              <p:cNvPr id="3" name="Segnaposto contenuto 2">
                <a:extLst>
                  <a:ext uri="{FF2B5EF4-FFF2-40B4-BE49-F238E27FC236}">
                    <a16:creationId xmlns:a16="http://schemas.microsoft.com/office/drawing/2014/main" id="{5AC40F27-E092-431D-E43F-1018357E31FA}"/>
                  </a:ext>
                </a:extLst>
              </p:cNvPr>
              <p:cNvSpPr>
                <a:spLocks noGrp="1" noRot="1" noChangeAspect="1" noMove="1" noResize="1" noEditPoints="1" noAdjustHandles="1" noChangeArrowheads="1" noChangeShapeType="1" noTextEdit="1"/>
              </p:cNvSpPr>
              <p:nvPr>
                <p:ph sz="half" idx="1"/>
              </p:nvPr>
            </p:nvSpPr>
            <p:spPr>
              <a:blipFill>
                <a:blip r:embed="rId2"/>
                <a:stretch>
                  <a:fillRect l="-824" r="-1294"/>
                </a:stretch>
              </a:blipFill>
            </p:spPr>
            <p:txBody>
              <a:bodyPr/>
              <a:lstStyle/>
              <a:p>
                <a:r>
                  <a:rPr lang="it-IT">
                    <a:noFill/>
                  </a:rPr>
                  <a:t> </a:t>
                </a:r>
              </a:p>
            </p:txBody>
          </p:sp>
        </mc:Fallback>
      </mc:AlternateContent>
      <p:sp>
        <p:nvSpPr>
          <p:cNvPr id="5" name="Segnaposto piè di pagina 4">
            <a:extLst>
              <a:ext uri="{FF2B5EF4-FFF2-40B4-BE49-F238E27FC236}">
                <a16:creationId xmlns:a16="http://schemas.microsoft.com/office/drawing/2014/main" id="{EFB33E3E-F64B-56F3-A3A9-F5F588CD63C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3AC3E4A4-F08E-994D-3733-032BFA0DF662}"/>
              </a:ext>
            </a:extLst>
          </p:cNvPr>
          <p:cNvSpPr>
            <a:spLocks noGrp="1"/>
          </p:cNvSpPr>
          <p:nvPr>
            <p:ph type="sldNum" sz="quarter" idx="12"/>
          </p:nvPr>
        </p:nvSpPr>
        <p:spPr/>
        <p:txBody>
          <a:bodyPr/>
          <a:lstStyle/>
          <a:p>
            <a:fld id="{07ED6331-BE36-4EB0-BAD8-FC72B96BFAEC}" type="slidenum">
              <a:rPr lang="it-IT" smtClean="0"/>
              <a:pPr/>
              <a:t>17</a:t>
            </a:fld>
            <a:endParaRPr lang="it-IT"/>
          </a:p>
        </p:txBody>
      </p:sp>
      <p:pic>
        <p:nvPicPr>
          <p:cNvPr id="12" name="Segnaposto contenuto 11">
            <a:extLst>
              <a:ext uri="{FF2B5EF4-FFF2-40B4-BE49-F238E27FC236}">
                <a16:creationId xmlns:a16="http://schemas.microsoft.com/office/drawing/2014/main" id="{536FB45F-0E63-C946-0075-656B9C1147F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019800" y="1063464"/>
            <a:ext cx="5598458" cy="5235753"/>
          </a:xfrm>
        </p:spPr>
      </p:pic>
    </p:spTree>
    <p:extLst>
      <p:ext uri="{BB962C8B-B14F-4D97-AF65-F5344CB8AC3E}">
        <p14:creationId xmlns:p14="http://schemas.microsoft.com/office/powerpoint/2010/main" val="1950730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041012-DED4-B3B0-BBE3-1AE1F1BFE2CD}"/>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D3F9DF7-77A1-FC09-60FA-59C05C4E0D54}"/>
                  </a:ext>
                </a:extLst>
              </p:cNvPr>
              <p:cNvSpPr>
                <a:spLocks noGrp="1"/>
              </p:cNvSpPr>
              <p:nvPr>
                <p:ph sz="half" idx="1"/>
              </p:nvPr>
            </p:nvSpPr>
            <p:spPr/>
            <p:txBody>
              <a:bodyPr tIns="360000"/>
              <a:lstStyle/>
              <a:p>
                <a:pPr>
                  <a:lnSpc>
                    <a:spcPct val="120000"/>
                  </a:lnSpc>
                </a:pPr>
                <a:r>
                  <a:rPr lang="it-IT" b="1" dirty="0"/>
                  <a:t>Come si trova il parametro </a:t>
                </a:r>
                <a14:m>
                  <m:oMath xmlns:m="http://schemas.openxmlformats.org/officeDocument/2006/math">
                    <m:r>
                      <a:rPr lang="it-IT" b="1" i="1" smtClean="0">
                        <a:latin typeface="Cambria Math" panose="02040503050406030204" pitchFamily="18" charset="0"/>
                      </a:rPr>
                      <m:t>𝝎</m:t>
                    </m:r>
                  </m:oMath>
                </a14:m>
                <a:r>
                  <a:rPr lang="it-IT" b="1" dirty="0"/>
                  <a:t> da imporre nella manovra?</a:t>
                </a:r>
              </a:p>
              <a:p>
                <a:pPr marL="457200" lvl="1" indent="0">
                  <a:lnSpc>
                    <a:spcPct val="120000"/>
                  </a:lnSpc>
                  <a:buNone/>
                </a:pPr>
                <a:r>
                  <a:rPr lang="it-IT" sz="1600" dirty="0"/>
                  <a:t>Avendo nota l’orbita finale e l’inclinazione del piano orbitale iniziale, è possibile sfruttare le </a:t>
                </a:r>
                <a:r>
                  <a:rPr lang="it-IT" sz="1600" u="sng" dirty="0"/>
                  <a:t>formule per il cambio di piano</a:t>
                </a:r>
                <a:r>
                  <a:rPr lang="it-IT" sz="1600" dirty="0"/>
                  <a:t> per ottenere la </a:t>
                </a:r>
                <a14:m>
                  <m:oMath xmlns:m="http://schemas.openxmlformats.org/officeDocument/2006/math">
                    <m:r>
                      <a:rPr lang="it-IT" sz="1600" b="0" i="1" smtClean="0">
                        <a:latin typeface="Cambria Math" panose="02040503050406030204" pitchFamily="18" charset="0"/>
                      </a:rPr>
                      <m:t>𝜔</m:t>
                    </m:r>
                  </m:oMath>
                </a14:m>
                <a:r>
                  <a:rPr lang="it-IT" sz="1600" dirty="0"/>
                  <a:t> necessaria sul piano iniziale e i punti di cambio piano disponibili.</a:t>
                </a:r>
              </a:p>
              <a:p>
                <a:pPr>
                  <a:lnSpc>
                    <a:spcPct val="120000"/>
                  </a:lnSpc>
                </a:pPr>
                <a:r>
                  <a:rPr lang="it-IT" b="1" dirty="0"/>
                  <a:t>Come e perché è stato scelto l’impulso iniziale?</a:t>
                </a:r>
              </a:p>
              <a:p>
                <a:pPr marL="457200" lvl="1" indent="0">
                  <a:lnSpc>
                    <a:spcPct val="120000"/>
                  </a:lnSpc>
                  <a:buNone/>
                </a:pPr>
                <a:r>
                  <a:rPr lang="it-IT" sz="1600" dirty="0"/>
                  <a:t>Il </a:t>
                </a:r>
                <a:r>
                  <a:rPr lang="it-IT" sz="1600" u="sng" dirty="0"/>
                  <a:t>problema</a:t>
                </a:r>
                <a:r>
                  <a:rPr lang="it-IT" sz="1600" dirty="0"/>
                  <a:t> finora descritto risulta </a:t>
                </a:r>
                <a:r>
                  <a:rPr lang="it-IT" sz="1600" u="sng" dirty="0"/>
                  <a:t>sotto determinato</a:t>
                </a:r>
                <a:r>
                  <a:rPr lang="it-IT" sz="1600" dirty="0"/>
                  <a:t>, pertanto le orbite tangenti possibili sono infinite. Anziché imporre classicamente il punto di manovra (o altre condizioni), è stato scelto di studiare </a:t>
                </a:r>
                <a:r>
                  <a:rPr lang="it-IT" sz="1600" u="sng" dirty="0"/>
                  <a:t>graficamente</a:t>
                </a:r>
                <a:r>
                  <a:rPr lang="it-IT" sz="1600" dirty="0"/>
                  <a:t> il costo complessivo della strategia in funzione dell’impulso iniziale e di scegliere il punto di costo minimo.</a:t>
                </a:r>
              </a:p>
            </p:txBody>
          </p:sp>
        </mc:Choice>
        <mc:Fallback xmlns="">
          <p:sp>
            <p:nvSpPr>
              <p:cNvPr id="3" name="Segnaposto contenuto 2">
                <a:extLst>
                  <a:ext uri="{FF2B5EF4-FFF2-40B4-BE49-F238E27FC236}">
                    <a16:creationId xmlns:a16="http://schemas.microsoft.com/office/drawing/2014/main" id="{4D3F9DF7-77A1-FC09-60FA-59C05C4E0D54}"/>
                  </a:ext>
                </a:extLst>
              </p:cNvPr>
              <p:cNvSpPr>
                <a:spLocks noGrp="1" noRot="1" noChangeAspect="1" noMove="1" noResize="1" noEditPoints="1" noAdjustHandles="1" noChangeArrowheads="1" noChangeShapeType="1" noTextEdit="1"/>
              </p:cNvSpPr>
              <p:nvPr>
                <p:ph sz="half" idx="1"/>
              </p:nvPr>
            </p:nvSpPr>
            <p:spPr>
              <a:blipFill>
                <a:blip r:embed="rId2"/>
                <a:stretch>
                  <a:fillRect l="-471" r="-471"/>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55F7F3B-1DBA-BC99-D7EB-E62FC074646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6000" y="1459692"/>
            <a:ext cx="5504329" cy="4558477"/>
          </a:xfrm>
        </p:spPr>
      </p:pic>
      <p:sp>
        <p:nvSpPr>
          <p:cNvPr id="5" name="Segnaposto piè di pagina 4">
            <a:extLst>
              <a:ext uri="{FF2B5EF4-FFF2-40B4-BE49-F238E27FC236}">
                <a16:creationId xmlns:a16="http://schemas.microsoft.com/office/drawing/2014/main" id="{349EBFC9-72C5-4AB1-DD07-B9BA586039F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DF7BC08F-B3A7-FD0D-0053-2320BA27588F}"/>
              </a:ext>
            </a:extLst>
          </p:cNvPr>
          <p:cNvSpPr>
            <a:spLocks noGrp="1"/>
          </p:cNvSpPr>
          <p:nvPr>
            <p:ph type="sldNum" sz="quarter" idx="12"/>
          </p:nvPr>
        </p:nvSpPr>
        <p:spPr/>
        <p:txBody>
          <a:bodyPr/>
          <a:lstStyle/>
          <a:p>
            <a:fld id="{07ED6331-BE36-4EB0-BAD8-FC72B96BFAEC}" type="slidenum">
              <a:rPr lang="it-IT" smtClean="0"/>
              <a:pPr/>
              <a:t>18</a:t>
            </a:fld>
            <a:endParaRPr lang="it-IT"/>
          </a:p>
        </p:txBody>
      </p:sp>
    </p:spTree>
    <p:extLst>
      <p:ext uri="{BB962C8B-B14F-4D97-AF65-F5344CB8AC3E}">
        <p14:creationId xmlns:p14="http://schemas.microsoft.com/office/powerpoint/2010/main" val="2007573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22FFF-BDAA-66D0-6397-FBB0CD4A237A}"/>
              </a:ext>
            </a:extLst>
          </p:cNvPr>
          <p:cNvSpPr>
            <a:spLocks noGrp="1"/>
          </p:cNvSpPr>
          <p:nvPr>
            <p:ph type="title"/>
          </p:nvPr>
        </p:nvSpPr>
        <p:spPr>
          <a:xfrm>
            <a:off x="838200" y="415400"/>
            <a:ext cx="7304179" cy="590931"/>
          </a:xfrm>
        </p:spPr>
        <p:txBody>
          <a:bodyPr/>
          <a:lstStyle/>
          <a:p>
            <a:r>
              <a:rPr lang="it-IT" dirty="0"/>
              <a:t>Alternativa 3: manovra di cambio piano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DAC21FD3-3E1E-E6E0-5BD9-EEB20C93B667}"/>
                  </a:ext>
                </a:extLst>
              </p:cNvPr>
              <p:cNvSpPr>
                <a:spLocks noGrp="1"/>
              </p:cNvSpPr>
              <p:nvPr>
                <p:ph sz="half" idx="1"/>
              </p:nvPr>
            </p:nvSpPr>
            <p:spPr/>
            <p:txBody>
              <a:bodyPr tIns="360000">
                <a:normAutofit/>
              </a:bodyPr>
              <a:lstStyle/>
              <a:p>
                <a:pPr>
                  <a:lnSpc>
                    <a:spcPct val="15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𝑖</m:t>
                    </m:r>
                    <m:r>
                      <a:rPr lang="it-IT" sz="1800" b="0" i="1" smtClean="0">
                        <a:latin typeface="Cambria Math" panose="02040503050406030204" pitchFamily="18" charset="0"/>
                      </a:rPr>
                      <m:t>, </m:t>
                    </m:r>
                    <m:r>
                      <m:rPr>
                        <m:sty m:val="p"/>
                      </m:rPr>
                      <a:rPr lang="it-IT" sz="1800" b="0" i="0" smtClean="0">
                        <a:latin typeface="Cambria Math" panose="02040503050406030204" pitchFamily="18" charset="0"/>
                      </a:rPr>
                      <m:t>Ω</m:t>
                    </m:r>
                    <m:r>
                      <a:rPr lang="it-IT" sz="1800" b="0" i="0"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50000"/>
                  </a:lnSpc>
                </a:pPr>
                <a:r>
                  <a:rPr lang="it-IT" sz="1800" b="1" dirty="0"/>
                  <a:t>Passaggi effettuati:</a:t>
                </a:r>
              </a:p>
              <a:p>
                <a:pPr lvl="1">
                  <a:lnSpc>
                    <a:spcPct val="150000"/>
                  </a:lnSpc>
                </a:pPr>
                <a:r>
                  <a:rPr lang="it-IT" sz="1600" dirty="0"/>
                  <a:t>Secondo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𝟐</m:t>
                        </m:r>
                      </m:sub>
                    </m:sSub>
                  </m:oMath>
                </a14:m>
                <a:r>
                  <a:rPr lang="it-IT" sz="1600" b="1" dirty="0"/>
                  <a:t> = 4.6024 km/s</a:t>
                </a:r>
              </a:p>
              <a:p>
                <a:pPr lvl="1">
                  <a:lnSpc>
                    <a:spcPct val="150000"/>
                  </a:lnSpc>
                </a:pPr>
                <a:r>
                  <a:rPr lang="it-IT" sz="1600" dirty="0"/>
                  <a:t>Percorrenza su orbita di cambio piano: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𝟑</m:t>
                        </m:r>
                      </m:sub>
                    </m:sSub>
                  </m:oMath>
                </a14:m>
                <a:r>
                  <a:rPr lang="it-IT" sz="1600" b="1" dirty="0"/>
                  <a:t> = 8605 s</a:t>
                </a:r>
              </a:p>
              <a:p>
                <a:pPr>
                  <a:lnSpc>
                    <a:spcPct val="150000"/>
                  </a:lnSpc>
                </a:pPr>
                <a:r>
                  <a:rPr lang="it-IT" sz="1800" b="1" dirty="0"/>
                  <a:t>Osservazioni:</a:t>
                </a:r>
              </a:p>
              <a:p>
                <a:pPr lvl="1">
                  <a:lnSpc>
                    <a:spcPct val="150000"/>
                  </a:lnSpc>
                </a:pPr>
                <a:r>
                  <a:rPr lang="it-IT" sz="1600" dirty="0"/>
                  <a:t>L’</a:t>
                </a:r>
                <a:r>
                  <a:rPr lang="it-IT" sz="1600" u="sng" dirty="0"/>
                  <a:t>orbita di cambio piano e l’orbita finale sono allineate</a:t>
                </a:r>
                <a:r>
                  <a:rPr lang="it-IT" sz="1600" dirty="0"/>
                  <a:t>, come previsto in precedenza</a:t>
                </a:r>
              </a:p>
              <a:p>
                <a:pPr lvl="1">
                  <a:lnSpc>
                    <a:spcPct val="150000"/>
                  </a:lnSpc>
                </a:pPr>
                <a:r>
                  <a:rPr lang="it-IT" sz="1600" dirty="0"/>
                  <a:t>Il </a:t>
                </a:r>
                <a:r>
                  <a:rPr lang="it-IT" sz="1600" u="sng" dirty="0"/>
                  <a:t>costo della manovra è esiguo</a:t>
                </a:r>
                <a:r>
                  <a:rPr lang="it-IT" sz="1600" dirty="0"/>
                  <a:t> se comparato ai cambi di piano visti nelle precedenti strategie</a:t>
                </a:r>
              </a:p>
            </p:txBody>
          </p:sp>
        </mc:Choice>
        <mc:Fallback xmlns="">
          <p:sp>
            <p:nvSpPr>
              <p:cNvPr id="3" name="Segnaposto contenuto 2">
                <a:extLst>
                  <a:ext uri="{FF2B5EF4-FFF2-40B4-BE49-F238E27FC236}">
                    <a16:creationId xmlns:a16="http://schemas.microsoft.com/office/drawing/2014/main" id="{DAC21FD3-3E1E-E6E0-5BD9-EEB20C93B667}"/>
                  </a:ext>
                </a:extLst>
              </p:cNvPr>
              <p:cNvSpPr>
                <a:spLocks noGrp="1" noRot="1" noChangeAspect="1" noMove="1" noResize="1" noEditPoints="1" noAdjustHandles="1" noChangeArrowheads="1" noChangeShapeType="1" noTextEdit="1"/>
              </p:cNvSpPr>
              <p:nvPr>
                <p:ph sz="half" idx="1"/>
              </p:nvPr>
            </p:nvSpPr>
            <p:spPr>
              <a:blipFill>
                <a:blip r:embed="rId2"/>
                <a:stretch>
                  <a:fillRect l="-824"/>
                </a:stretch>
              </a:blipFill>
            </p:spPr>
            <p:txBody>
              <a:bodyPr/>
              <a:lstStyle/>
              <a:p>
                <a:r>
                  <a:rPr lang="it-IT">
                    <a:noFill/>
                  </a:rPr>
                  <a:t> </a:t>
                </a:r>
              </a:p>
            </p:txBody>
          </p:sp>
        </mc:Fallback>
      </mc:AlternateContent>
      <p:pic>
        <p:nvPicPr>
          <p:cNvPr id="10" name="Segnaposto contenuto 9">
            <a:extLst>
              <a:ext uri="{FF2B5EF4-FFF2-40B4-BE49-F238E27FC236}">
                <a16:creationId xmlns:a16="http://schemas.microsoft.com/office/drawing/2014/main" id="{B383F42B-37F8-071A-BBFC-A1963D704A0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096001" y="1152835"/>
            <a:ext cx="5553633" cy="5172191"/>
          </a:xfrm>
        </p:spPr>
      </p:pic>
      <p:sp>
        <p:nvSpPr>
          <p:cNvPr id="5" name="Segnaposto piè di pagina 4">
            <a:extLst>
              <a:ext uri="{FF2B5EF4-FFF2-40B4-BE49-F238E27FC236}">
                <a16:creationId xmlns:a16="http://schemas.microsoft.com/office/drawing/2014/main" id="{C9D0F362-9997-81AA-3826-4A9939B09E5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F1994408-34CA-C877-9635-A7762CC880AD}"/>
              </a:ext>
            </a:extLst>
          </p:cNvPr>
          <p:cNvSpPr>
            <a:spLocks noGrp="1"/>
          </p:cNvSpPr>
          <p:nvPr>
            <p:ph type="sldNum" sz="quarter" idx="12"/>
          </p:nvPr>
        </p:nvSpPr>
        <p:spPr/>
        <p:txBody>
          <a:bodyPr/>
          <a:lstStyle/>
          <a:p>
            <a:fld id="{07ED6331-BE36-4EB0-BAD8-FC72B96BFAEC}" type="slidenum">
              <a:rPr lang="it-IT" smtClean="0"/>
              <a:pPr/>
              <a:t>19</a:t>
            </a:fld>
            <a:endParaRPr lang="it-IT"/>
          </a:p>
        </p:txBody>
      </p:sp>
    </p:spTree>
    <p:extLst>
      <p:ext uri="{BB962C8B-B14F-4D97-AF65-F5344CB8AC3E}">
        <p14:creationId xmlns:p14="http://schemas.microsoft.com/office/powerpoint/2010/main" val="54116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161131-F6AD-1BA1-3200-D6A8CA59647F}"/>
              </a:ext>
            </a:extLst>
          </p:cNvPr>
          <p:cNvSpPr>
            <a:spLocks noGrp="1"/>
          </p:cNvSpPr>
          <p:nvPr>
            <p:ph type="title"/>
          </p:nvPr>
        </p:nvSpPr>
        <p:spPr>
          <a:xfrm>
            <a:off x="838200" y="360000"/>
            <a:ext cx="3015056" cy="701731"/>
          </a:xfrm>
        </p:spPr>
        <p:txBody>
          <a:bodyPr/>
          <a:lstStyle/>
          <a:p>
            <a:r>
              <a:rPr lang="it-IT" dirty="0"/>
              <a:t>Introduzione</a:t>
            </a:r>
          </a:p>
        </p:txBody>
      </p:sp>
      <p:sp>
        <p:nvSpPr>
          <p:cNvPr id="4" name="Segnaposto piè di pagina 3">
            <a:extLst>
              <a:ext uri="{FF2B5EF4-FFF2-40B4-BE49-F238E27FC236}">
                <a16:creationId xmlns:a16="http://schemas.microsoft.com/office/drawing/2014/main" id="{D831CBB3-7DC7-41AB-9EF0-ABBA7462094F}"/>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B9B70AEA-C7F0-BC9F-BA5C-558F4F6F6268}"/>
              </a:ext>
            </a:extLst>
          </p:cNvPr>
          <p:cNvSpPr>
            <a:spLocks noGrp="1"/>
          </p:cNvSpPr>
          <p:nvPr>
            <p:ph type="sldNum" sz="quarter" idx="12"/>
          </p:nvPr>
        </p:nvSpPr>
        <p:spPr/>
        <p:txBody>
          <a:bodyPr/>
          <a:lstStyle/>
          <a:p>
            <a:fld id="{07ED6331-BE36-4EB0-BAD8-FC72B96BFAEC}" type="slidenum">
              <a:rPr lang="it-IT" smtClean="0"/>
              <a:pPr/>
              <a:t>2</a:t>
            </a:fld>
            <a:endParaRPr lang="it-IT"/>
          </a:p>
        </p:txBody>
      </p:sp>
      <p:pic>
        <p:nvPicPr>
          <p:cNvPr id="11" name="Segnaposto contenuto 10">
            <a:extLst>
              <a:ext uri="{FF2B5EF4-FFF2-40B4-BE49-F238E27FC236}">
                <a16:creationId xmlns:a16="http://schemas.microsoft.com/office/drawing/2014/main" id="{CE09D45D-A60B-E120-93A0-6A8532D884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8238" y="1282700"/>
            <a:ext cx="5615523" cy="4894263"/>
          </a:xfrm>
        </p:spPr>
      </p:pic>
    </p:spTree>
    <p:extLst>
      <p:ext uri="{BB962C8B-B14F-4D97-AF65-F5344CB8AC3E}">
        <p14:creationId xmlns:p14="http://schemas.microsoft.com/office/powerpoint/2010/main" val="3911354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4E1623-5E3A-7C6B-484D-353B826DBB29}"/>
              </a:ext>
            </a:extLst>
          </p:cNvPr>
          <p:cNvSpPr>
            <a:spLocks noGrp="1"/>
          </p:cNvSpPr>
          <p:nvPr>
            <p:ph type="title"/>
          </p:nvPr>
        </p:nvSpPr>
        <p:spPr>
          <a:xfrm>
            <a:off x="838200" y="415400"/>
            <a:ext cx="6962547" cy="590931"/>
          </a:xfrm>
        </p:spPr>
        <p:txBody>
          <a:bodyPr/>
          <a:lstStyle/>
          <a:p>
            <a:r>
              <a:rPr lang="it-IT" dirty="0"/>
              <a:t>Alternativa 3: manovra bitangente AP</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ACE70B3E-C77D-E0C3-B156-B147F6790FAF}"/>
                  </a:ext>
                </a:extLst>
              </p:cNvPr>
              <p:cNvSpPr>
                <a:spLocks noGrp="1"/>
              </p:cNvSpPr>
              <p:nvPr>
                <p:ph sz="half" idx="1"/>
              </p:nvPr>
            </p:nvSpPr>
            <p:spPr/>
            <p:txBody>
              <a:bodyPr tIns="180000">
                <a:normAutofit lnSpcReduction="10000"/>
              </a:bodyPr>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oMath>
                </a14:m>
                <a:endParaRPr lang="it-IT" sz="1800" dirty="0"/>
              </a:p>
              <a:p>
                <a:pPr>
                  <a:lnSpc>
                    <a:spcPct val="120000"/>
                  </a:lnSpc>
                </a:pPr>
                <a:r>
                  <a:rPr lang="it-IT" sz="1800" b="1" dirty="0"/>
                  <a:t>Passaggi effettuati:</a:t>
                </a:r>
              </a:p>
              <a:p>
                <a:pPr lvl="1">
                  <a:lnSpc>
                    <a:spcPct val="120000"/>
                  </a:lnSpc>
                </a:pPr>
                <a:r>
                  <a:rPr lang="it-IT" sz="1600" dirty="0"/>
                  <a:t>Terzo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𝟑</m:t>
                        </m:r>
                      </m:sub>
                    </m:sSub>
                  </m:oMath>
                </a14:m>
                <a:r>
                  <a:rPr lang="it-IT" sz="1600" b="1" dirty="0"/>
                  <a:t> = 0.1338 km/s</a:t>
                </a:r>
              </a:p>
              <a:p>
                <a:pPr lvl="1">
                  <a:lnSpc>
                    <a:spcPct val="120000"/>
                  </a:lnSpc>
                </a:pPr>
                <a:r>
                  <a:rPr lang="it-IT" sz="1600" dirty="0"/>
                  <a:t>Percorrenza su orbita bitangente: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𝟒</m:t>
                        </m:r>
                      </m:sub>
                    </m:sSub>
                  </m:oMath>
                </a14:m>
                <a:r>
                  <a:rPr lang="it-IT" sz="1600" b="1" dirty="0"/>
                  <a:t> = 5632 s</a:t>
                </a:r>
              </a:p>
              <a:p>
                <a:pPr lvl="1">
                  <a:lnSpc>
                    <a:spcPct val="120000"/>
                  </a:lnSpc>
                </a:pPr>
                <a:r>
                  <a:rPr lang="it-IT" sz="1600" dirty="0"/>
                  <a:t>Quarto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𝟒</m:t>
                        </m:r>
                      </m:sub>
                    </m:sSub>
                  </m:oMath>
                </a14:m>
                <a:r>
                  <a:rPr lang="it-IT" sz="1600" b="1" dirty="0"/>
                  <a:t> = 0.00004 km/s</a:t>
                </a:r>
                <a:endParaRPr lang="it-IT" sz="1600" dirty="0"/>
              </a:p>
              <a:p>
                <a:pPr lvl="1">
                  <a:lnSpc>
                    <a:spcPct val="120000"/>
                  </a:lnSpc>
                </a:pPr>
                <a:r>
                  <a:rPr lang="it-IT" sz="1600" dirty="0"/>
                  <a:t>Percorrenza su orbita finale: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𝟓</m:t>
                        </m:r>
                      </m:sub>
                    </m:sSub>
                  </m:oMath>
                </a14:m>
                <a:r>
                  <a:rPr lang="it-IT" sz="1600" b="1" dirty="0"/>
                  <a:t> = 362 s</a:t>
                </a:r>
                <a:endParaRPr lang="it-IT" sz="1600" dirty="0"/>
              </a:p>
              <a:p>
                <a:pPr>
                  <a:lnSpc>
                    <a:spcPct val="120000"/>
                  </a:lnSpc>
                </a:pPr>
                <a:r>
                  <a:rPr lang="it-IT" sz="1800" b="1" dirty="0"/>
                  <a:t>Osservazioni:</a:t>
                </a:r>
              </a:p>
              <a:p>
                <a:pPr lvl="1">
                  <a:lnSpc>
                    <a:spcPct val="120000"/>
                  </a:lnSpc>
                </a:pPr>
                <a:r>
                  <a:rPr lang="it-IT" sz="1600" dirty="0"/>
                  <a:t>Il secondo impulso della manovra è esiguo in quanto gli apocentri delle orbite di cambio piano e finale sono molto vicini tra loro (323 m di distanza)</a:t>
                </a:r>
              </a:p>
              <a:p>
                <a:pPr lvl="1">
                  <a:lnSpc>
                    <a:spcPct val="120000"/>
                  </a:lnSpc>
                </a:pPr>
                <a:r>
                  <a:rPr lang="it-IT" sz="1600" dirty="0"/>
                  <a:t>Sarebbe possibile sostituire la manovra con un singolo impulso nell’</a:t>
                </a:r>
                <a:r>
                  <a:rPr lang="it-IT" sz="1600" dirty="0" err="1"/>
                  <a:t>apocentro</a:t>
                </a:r>
                <a:r>
                  <a:rPr lang="it-IT" sz="1600" dirty="0"/>
                  <a:t> imponendo la coincidenza dei due apocentri invece di </a:t>
                </a:r>
                <a14:m>
                  <m:oMath xmlns:m="http://schemas.openxmlformats.org/officeDocument/2006/math">
                    <m:r>
                      <m:rPr>
                        <m:sty m:val="p"/>
                      </m:rPr>
                      <a:rPr lang="it-IT" sz="1600" b="0" i="0" smtClean="0">
                        <a:latin typeface="Cambria Math" panose="02040503050406030204" pitchFamily="18" charset="0"/>
                      </a:rPr>
                      <m:t>Δ</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𝑣</m:t>
                        </m:r>
                      </m:e>
                      <m:sub>
                        <m:r>
                          <a:rPr lang="it-IT" sz="1600" b="0" i="1" smtClean="0">
                            <a:latin typeface="Cambria Math" panose="02040503050406030204" pitchFamily="18" charset="0"/>
                          </a:rPr>
                          <m:t>1</m:t>
                        </m:r>
                      </m:sub>
                    </m:sSub>
                  </m:oMath>
                </a14:m>
                <a:r>
                  <a:rPr lang="it-IT" sz="1600" dirty="0"/>
                  <a:t> durante la definizione della manovra tangente</a:t>
                </a:r>
              </a:p>
            </p:txBody>
          </p:sp>
        </mc:Choice>
        <mc:Fallback xmlns="">
          <p:sp>
            <p:nvSpPr>
              <p:cNvPr id="3" name="Segnaposto contenuto 2">
                <a:extLst>
                  <a:ext uri="{FF2B5EF4-FFF2-40B4-BE49-F238E27FC236}">
                    <a16:creationId xmlns:a16="http://schemas.microsoft.com/office/drawing/2014/main" id="{ACE70B3E-C77D-E0C3-B156-B147F6790FAF}"/>
                  </a:ext>
                </a:extLst>
              </p:cNvPr>
              <p:cNvSpPr>
                <a:spLocks noGrp="1" noRot="1" noChangeAspect="1" noMove="1" noResize="1" noEditPoints="1" noAdjustHandles="1" noChangeArrowheads="1" noChangeShapeType="1" noTextEdit="1"/>
              </p:cNvSpPr>
              <p:nvPr>
                <p:ph sz="half" idx="1"/>
              </p:nvPr>
            </p:nvSpPr>
            <p:spPr>
              <a:blipFill>
                <a:blip r:embed="rId2"/>
                <a:stretch>
                  <a:fillRect l="-824" r="-1059"/>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F1A31D8-8D18-884E-AA64-B3DE6981DB0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096000" y="1156115"/>
            <a:ext cx="5558117" cy="5165631"/>
          </a:xfrm>
        </p:spPr>
      </p:pic>
      <p:sp>
        <p:nvSpPr>
          <p:cNvPr id="5" name="Segnaposto piè di pagina 4">
            <a:extLst>
              <a:ext uri="{FF2B5EF4-FFF2-40B4-BE49-F238E27FC236}">
                <a16:creationId xmlns:a16="http://schemas.microsoft.com/office/drawing/2014/main" id="{CC6D556A-39C0-3A67-18BF-5CD069E1142D}"/>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ACBC6A6-33F2-E093-2636-578942204A34}"/>
              </a:ext>
            </a:extLst>
          </p:cNvPr>
          <p:cNvSpPr>
            <a:spLocks noGrp="1"/>
          </p:cNvSpPr>
          <p:nvPr>
            <p:ph type="sldNum" sz="quarter" idx="12"/>
          </p:nvPr>
        </p:nvSpPr>
        <p:spPr/>
        <p:txBody>
          <a:bodyPr/>
          <a:lstStyle/>
          <a:p>
            <a:fld id="{07ED6331-BE36-4EB0-BAD8-FC72B96BFAEC}" type="slidenum">
              <a:rPr lang="it-IT" smtClean="0"/>
              <a:pPr/>
              <a:t>20</a:t>
            </a:fld>
            <a:endParaRPr lang="it-IT"/>
          </a:p>
        </p:txBody>
      </p:sp>
    </p:spTree>
    <p:extLst>
      <p:ext uri="{BB962C8B-B14F-4D97-AF65-F5344CB8AC3E}">
        <p14:creationId xmlns:p14="http://schemas.microsoft.com/office/powerpoint/2010/main" val="451679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4603AF-F8FA-57AD-3189-8993A6EAB4AE}"/>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B6E8C1CB-2848-3B6C-569C-12ED46A250A1}"/>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009CC3BB-E971-B9AE-215F-49D7ED821306}"/>
              </a:ext>
            </a:extLst>
          </p:cNvPr>
          <p:cNvSpPr>
            <a:spLocks noGrp="1"/>
          </p:cNvSpPr>
          <p:nvPr>
            <p:ph type="sldNum" sz="quarter" idx="12"/>
          </p:nvPr>
        </p:nvSpPr>
        <p:spPr/>
        <p:txBody>
          <a:bodyPr/>
          <a:lstStyle/>
          <a:p>
            <a:fld id="{07ED6331-BE36-4EB0-BAD8-FC72B96BFAEC}" type="slidenum">
              <a:rPr lang="it-IT" smtClean="0"/>
              <a:pPr/>
              <a:t>21</a:t>
            </a:fld>
            <a:endParaRPr lang="it-IT"/>
          </a:p>
        </p:txBody>
      </p:sp>
      <p:pic>
        <p:nvPicPr>
          <p:cNvPr id="6" name="Immagine 5">
            <a:extLst>
              <a:ext uri="{FF2B5EF4-FFF2-40B4-BE49-F238E27FC236}">
                <a16:creationId xmlns:a16="http://schemas.microsoft.com/office/drawing/2014/main" id="{917417E6-3934-325A-8FC5-20A466F45BD0}"/>
              </a:ext>
            </a:extLst>
          </p:cNvPr>
          <p:cNvPicPr>
            <a:picLocks noChangeAspect="1"/>
          </p:cNvPicPr>
          <p:nvPr/>
        </p:nvPicPr>
        <p:blipFill>
          <a:blip r:embed="rId3">
            <a:alphaModFix/>
          </a:blip>
          <a:stretch>
            <a:fillRect/>
          </a:stretch>
        </p:blipFill>
        <p:spPr>
          <a:xfrm>
            <a:off x="1562100" y="1022373"/>
            <a:ext cx="9067800" cy="4883982"/>
          </a:xfrm>
          <a:prstGeom prst="rect">
            <a:avLst/>
          </a:prstGeom>
        </p:spPr>
      </p:pic>
    </p:spTree>
    <p:extLst>
      <p:ext uri="{BB962C8B-B14F-4D97-AF65-F5344CB8AC3E}">
        <p14:creationId xmlns:p14="http://schemas.microsoft.com/office/powerpoint/2010/main" val="207091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534CB7-9164-EA1B-62F4-9B2A9174EAF5}"/>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F285F568-C09A-23C8-C520-6B499CE53BCE}"/>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13CFE9B-2CA0-9E71-766A-AFF89CE3A4B7}"/>
              </a:ext>
            </a:extLst>
          </p:cNvPr>
          <p:cNvSpPr>
            <a:spLocks noGrp="1"/>
          </p:cNvSpPr>
          <p:nvPr>
            <p:ph type="sldNum" sz="quarter" idx="12"/>
          </p:nvPr>
        </p:nvSpPr>
        <p:spPr/>
        <p:txBody>
          <a:bodyPr/>
          <a:lstStyle/>
          <a:p>
            <a:fld id="{07ED6331-BE36-4EB0-BAD8-FC72B96BFAEC}" type="slidenum">
              <a:rPr lang="it-IT" smtClean="0"/>
              <a:pPr/>
              <a:t>22</a:t>
            </a:fld>
            <a:endParaRPr lang="it-IT"/>
          </a:p>
        </p:txBody>
      </p:sp>
      <p:pic>
        <p:nvPicPr>
          <p:cNvPr id="6" name="Immagine 5">
            <a:extLst>
              <a:ext uri="{FF2B5EF4-FFF2-40B4-BE49-F238E27FC236}">
                <a16:creationId xmlns:a16="http://schemas.microsoft.com/office/drawing/2014/main" id="{6E8863AB-B182-3E20-E955-158B42342A99}"/>
              </a:ext>
            </a:extLst>
          </p:cNvPr>
          <p:cNvPicPr>
            <a:picLocks noChangeAspect="1"/>
          </p:cNvPicPr>
          <p:nvPr/>
        </p:nvPicPr>
        <p:blipFill>
          <a:blip r:embed="rId3">
            <a:alphaModFix amt="5000"/>
          </a:blip>
          <a:stretch>
            <a:fillRect/>
          </a:stretch>
        </p:blipFill>
        <p:spPr>
          <a:xfrm>
            <a:off x="1562100" y="1006331"/>
            <a:ext cx="9067800" cy="4883982"/>
          </a:xfrm>
          <a:prstGeom prst="rect">
            <a:avLst/>
          </a:prstGeom>
        </p:spPr>
      </p:pic>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BF133DB6-7D39-210C-0CC8-636E8604C712}"/>
                  </a:ext>
                </a:extLst>
              </p:cNvPr>
              <p:cNvSpPr txBox="1"/>
              <p:nvPr/>
            </p:nvSpPr>
            <p:spPr>
              <a:xfrm>
                <a:off x="1934495" y="1011248"/>
                <a:ext cx="8153400" cy="2031325"/>
              </a:xfrm>
              <a:prstGeom prst="rect">
                <a:avLst/>
              </a:prstGeom>
              <a:noFill/>
            </p:spPr>
            <p:txBody>
              <a:bodyPr wrap="square" rtlCol="0">
                <a:spAutoFit/>
              </a:bodyPr>
              <a:lstStyle/>
              <a:p>
                <a:r>
                  <a:rPr lang="it-IT" dirty="0">
                    <a:latin typeface="+mj-lt"/>
                  </a:rPr>
                  <a:t>Confronti </a:t>
                </a:r>
                <a:r>
                  <a:rPr lang="it-IT" dirty="0">
                    <a:latin typeface="+mj-lt"/>
                    <a:cs typeface="Times New Roman" panose="02020603050405020304" pitchFamily="18" charset="0"/>
                  </a:rPr>
                  <a:t>Strategie</a:t>
                </a:r>
                <a:r>
                  <a:rPr lang="it-IT" dirty="0">
                    <a:latin typeface="+mj-lt"/>
                  </a:rPr>
                  <a:t> Alternative rispetto alla Manovra Standard proposta:</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A.1 </a:t>
                </a:r>
                <a:r>
                  <a:rPr lang="it-IT" dirty="0" err="1">
                    <a:latin typeface="+mj-lt"/>
                  </a:rPr>
                  <a:t>Circolarizzata</a:t>
                </a:r>
                <a:r>
                  <a:rPr lang="it-IT" dirty="0">
                    <a:latin typeface="+mj-lt"/>
                  </a:rPr>
                  <a:t>  «</a:t>
                </a:r>
                <a:r>
                  <a:rPr lang="it-IT" dirty="0" err="1">
                    <a:latin typeface="+mj-lt"/>
                  </a:rPr>
                  <a:t>Worst</a:t>
                </a:r>
                <a:r>
                  <a:rPr lang="it-IT" dirty="0">
                    <a:latin typeface="+mj-lt"/>
                  </a:rPr>
                  <a:t> Alternative»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 </a:t>
                </a:r>
                <a:r>
                  <a:rPr lang="it-IT" dirty="0">
                    <a:latin typeface="+mj-lt"/>
                  </a:rPr>
                  <a:t>4,98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+ 85 %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A.2 Secante  «Best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- 22,8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- 48,8 %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A.3 Tangente  «</a:t>
                </a:r>
                <a:r>
                  <a:rPr lang="it-IT" dirty="0" err="1">
                    <a:latin typeface="+mj-lt"/>
                  </a:rPr>
                  <a:t>Tangent</a:t>
                </a:r>
                <a:r>
                  <a:rPr lang="it-IT" dirty="0">
                    <a:latin typeface="+mj-lt"/>
                  </a:rPr>
                  <a: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- 19,4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+ 62,3 %</a:t>
                </a:r>
              </a:p>
            </p:txBody>
          </p:sp>
        </mc:Choice>
        <mc:Fallback xmlns="">
          <p:sp>
            <p:nvSpPr>
              <p:cNvPr id="7" name="CasellaDiTesto 6">
                <a:extLst>
                  <a:ext uri="{FF2B5EF4-FFF2-40B4-BE49-F238E27FC236}">
                    <a16:creationId xmlns:a16="http://schemas.microsoft.com/office/drawing/2014/main" id="{BF133DB6-7D39-210C-0CC8-636E8604C712}"/>
                  </a:ext>
                </a:extLst>
              </p:cNvPr>
              <p:cNvSpPr txBox="1">
                <a:spLocks noRot="1" noChangeAspect="1" noMove="1" noResize="1" noEditPoints="1" noAdjustHandles="1" noChangeArrowheads="1" noChangeShapeType="1" noTextEdit="1"/>
              </p:cNvSpPr>
              <p:nvPr/>
            </p:nvSpPr>
            <p:spPr>
              <a:xfrm>
                <a:off x="1934495" y="1011248"/>
                <a:ext cx="8153400" cy="2031325"/>
              </a:xfrm>
              <a:prstGeom prst="rect">
                <a:avLst/>
              </a:prstGeom>
              <a:blipFill>
                <a:blip r:embed="rId4"/>
                <a:stretch>
                  <a:fillRect l="-598" t="-1802" b="-3904"/>
                </a:stretch>
              </a:blipFill>
            </p:spPr>
            <p:txBody>
              <a:bodyPr/>
              <a:lstStyle/>
              <a:p>
                <a:r>
                  <a:rPr lang="it-IT">
                    <a:noFill/>
                  </a:rPr>
                  <a:t> </a:t>
                </a:r>
              </a:p>
            </p:txBody>
          </p:sp>
        </mc:Fallback>
      </mc:AlternateContent>
      <p:sp>
        <p:nvSpPr>
          <p:cNvPr id="8" name="Freccia a destra 7">
            <a:extLst>
              <a:ext uri="{FF2B5EF4-FFF2-40B4-BE49-F238E27FC236}">
                <a16:creationId xmlns:a16="http://schemas.microsoft.com/office/drawing/2014/main" id="{958954E3-90AC-7030-68F9-5097AE7B3C1B}"/>
              </a:ext>
            </a:extLst>
          </p:cNvPr>
          <p:cNvSpPr/>
          <p:nvPr/>
        </p:nvSpPr>
        <p:spPr>
          <a:xfrm>
            <a:off x="6449973" y="2186162"/>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Freccia a destra 8">
            <a:extLst>
              <a:ext uri="{FF2B5EF4-FFF2-40B4-BE49-F238E27FC236}">
                <a16:creationId xmlns:a16="http://schemas.microsoft.com/office/drawing/2014/main" id="{6714874F-4BD7-A20B-FE26-3E87323AD627}"/>
              </a:ext>
            </a:extLst>
          </p:cNvPr>
          <p:cNvSpPr/>
          <p:nvPr/>
        </p:nvSpPr>
        <p:spPr>
          <a:xfrm>
            <a:off x="6449973" y="1665800"/>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Freccia a destra 9">
            <a:extLst>
              <a:ext uri="{FF2B5EF4-FFF2-40B4-BE49-F238E27FC236}">
                <a16:creationId xmlns:a16="http://schemas.microsoft.com/office/drawing/2014/main" id="{690C5370-E66F-A246-C371-907F1621951D}"/>
              </a:ext>
            </a:extLst>
          </p:cNvPr>
          <p:cNvSpPr/>
          <p:nvPr/>
        </p:nvSpPr>
        <p:spPr>
          <a:xfrm>
            <a:off x="6449973" y="2758931"/>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1AB72D9-8DBC-3369-E490-7FE74D3DA50B}"/>
              </a:ext>
            </a:extLst>
          </p:cNvPr>
          <p:cNvPicPr>
            <a:picLocks noChangeAspect="1"/>
          </p:cNvPicPr>
          <p:nvPr/>
        </p:nvPicPr>
        <p:blipFill rotWithShape="1">
          <a:blip r:embed="rId3"/>
          <a:srcRect t="42199"/>
          <a:stretch/>
        </p:blipFill>
        <p:spPr>
          <a:xfrm>
            <a:off x="1562100" y="3082070"/>
            <a:ext cx="9067800" cy="2822991"/>
          </a:xfrm>
          <a:prstGeom prst="rect">
            <a:avLst/>
          </a:prstGeom>
        </p:spPr>
      </p:pic>
      <p:pic>
        <p:nvPicPr>
          <p:cNvPr id="12" name="Immagine 11">
            <a:extLst>
              <a:ext uri="{FF2B5EF4-FFF2-40B4-BE49-F238E27FC236}">
                <a16:creationId xmlns:a16="http://schemas.microsoft.com/office/drawing/2014/main" id="{7C43E16D-822D-4F76-F174-49C5C05FA76B}"/>
              </a:ext>
            </a:extLst>
          </p:cNvPr>
          <p:cNvPicPr>
            <a:picLocks noChangeAspect="1"/>
          </p:cNvPicPr>
          <p:nvPr/>
        </p:nvPicPr>
        <p:blipFill rotWithShape="1">
          <a:blip r:embed="rId3">
            <a:alphaModFix/>
          </a:blip>
          <a:srcRect r="96639"/>
          <a:stretch/>
        </p:blipFill>
        <p:spPr>
          <a:xfrm>
            <a:off x="1564564" y="1020999"/>
            <a:ext cx="304800" cy="4883982"/>
          </a:xfrm>
          <a:prstGeom prst="rect">
            <a:avLst/>
          </a:prstGeom>
        </p:spPr>
      </p:pic>
      <p:sp>
        <p:nvSpPr>
          <p:cNvPr id="13" name="Decisione 12">
            <a:extLst>
              <a:ext uri="{FF2B5EF4-FFF2-40B4-BE49-F238E27FC236}">
                <a16:creationId xmlns:a16="http://schemas.microsoft.com/office/drawing/2014/main" id="{8067556B-4E80-E892-9E58-7B3C1AD455A8}"/>
              </a:ext>
            </a:extLst>
          </p:cNvPr>
          <p:cNvSpPr/>
          <p:nvPr/>
        </p:nvSpPr>
        <p:spPr>
          <a:xfrm>
            <a:off x="6107630" y="1710551"/>
            <a:ext cx="78664" cy="152400"/>
          </a:xfrm>
          <a:prstGeom prst="flowChartDecisi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Decisione 13">
            <a:extLst>
              <a:ext uri="{FF2B5EF4-FFF2-40B4-BE49-F238E27FC236}">
                <a16:creationId xmlns:a16="http://schemas.microsoft.com/office/drawing/2014/main" id="{35E704CF-1D1A-18DA-F27A-37A7AF2C4DE8}"/>
              </a:ext>
            </a:extLst>
          </p:cNvPr>
          <p:cNvSpPr/>
          <p:nvPr/>
        </p:nvSpPr>
        <p:spPr>
          <a:xfrm>
            <a:off x="6107630" y="2223539"/>
            <a:ext cx="78664" cy="152400"/>
          </a:xfrm>
          <a:prstGeom prst="flowChartDecision">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92C8FCA0-309C-6FAE-0423-B61848E2CD14}"/>
              </a:ext>
            </a:extLst>
          </p:cNvPr>
          <p:cNvSpPr/>
          <p:nvPr/>
        </p:nvSpPr>
        <p:spPr>
          <a:xfrm>
            <a:off x="6110094" y="2803682"/>
            <a:ext cx="76200" cy="7620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07305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35E825-3967-51E4-19BE-48AF09EFE1DD}"/>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9DFB828B-0AEF-EAEE-433F-E3FA6D6BC9E9}"/>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92A51C28-0B5C-9C3E-F7A3-A0E9100EF53D}"/>
              </a:ext>
            </a:extLst>
          </p:cNvPr>
          <p:cNvSpPr>
            <a:spLocks noGrp="1"/>
          </p:cNvSpPr>
          <p:nvPr>
            <p:ph type="sldNum" sz="quarter" idx="12"/>
          </p:nvPr>
        </p:nvSpPr>
        <p:spPr/>
        <p:txBody>
          <a:bodyPr/>
          <a:lstStyle/>
          <a:p>
            <a:fld id="{07ED6331-BE36-4EB0-BAD8-FC72B96BFAEC}" type="slidenum">
              <a:rPr lang="it-IT" smtClean="0"/>
              <a:pPr/>
              <a:t>23</a:t>
            </a:fld>
            <a:endParaRPr lang="it-IT"/>
          </a:p>
        </p:txBody>
      </p:sp>
      <p:pic>
        <p:nvPicPr>
          <p:cNvPr id="6" name="Immagine 5">
            <a:extLst>
              <a:ext uri="{FF2B5EF4-FFF2-40B4-BE49-F238E27FC236}">
                <a16:creationId xmlns:a16="http://schemas.microsoft.com/office/drawing/2014/main" id="{98C1AA59-4D14-7821-3CF0-F3B961FB72F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044657" y="1006331"/>
            <a:ext cx="8102686" cy="4894469"/>
          </a:xfrm>
          <a:prstGeom prst="rect">
            <a:avLst/>
          </a:prstGeom>
        </p:spPr>
      </p:pic>
      <p:sp>
        <p:nvSpPr>
          <p:cNvPr id="7" name="Ovale 6">
            <a:extLst>
              <a:ext uri="{FF2B5EF4-FFF2-40B4-BE49-F238E27FC236}">
                <a16:creationId xmlns:a16="http://schemas.microsoft.com/office/drawing/2014/main" id="{646B05D5-FBBD-0D87-CC87-E0B1020E42B8}"/>
              </a:ext>
            </a:extLst>
          </p:cNvPr>
          <p:cNvSpPr/>
          <p:nvPr/>
        </p:nvSpPr>
        <p:spPr>
          <a:xfrm>
            <a:off x="4134678" y="2206487"/>
            <a:ext cx="119270" cy="9939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46385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3234925" cy="701731"/>
          </a:xfrm>
        </p:spPr>
        <p:txBody>
          <a:bodyPr/>
          <a:lstStyle/>
          <a:p>
            <a:r>
              <a:rPr lang="it-IT" dirty="0"/>
              <a:t>Orbita iniziale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t>Dati assegnati: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i="1">
                                  <a:latin typeface="Cambria Math" panose="02040503050406030204" pitchFamily="18" charset="0"/>
                                </a:rPr>
                                <m:t>−</m:t>
                              </m:r>
                              <m:r>
                                <a:rPr lang="it-IT" sz="1600" i="1">
                                  <a:latin typeface="Cambria Math" panose="02040503050406030204" pitchFamily="18" charset="0"/>
                                </a:rPr>
                                <m:t>1169,7791</m:t>
                              </m:r>
                            </m:e>
                          </m:mr>
                          <m:mr>
                            <m:e>
                              <m:r>
                                <a:rPr lang="it-IT" sz="1600" i="1">
                                  <a:latin typeface="Cambria Math" panose="02040503050406030204" pitchFamily="18" charset="0"/>
                                </a:rPr>
                                <m:t>−8344,5289</m:t>
                              </m:r>
                            </m:e>
                          </m:mr>
                          <m:mr>
                            <m:e>
                              <m:r>
                                <a:rPr lang="it-IT" sz="1600" i="1">
                                  <a:latin typeface="Cambria Math" panose="02040503050406030204" pitchFamily="18" charset="0"/>
                                </a:rPr>
                                <m:t>977,8062</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,2770</m:t>
                              </m:r>
                            </m:e>
                          </m:mr>
                          <m:mr>
                            <m:e>
                              <m:r>
                                <a:rPr lang="it-IT" sz="1600" b="0" i="1" smtClean="0">
                                  <a:latin typeface="Cambria Math" panose="02040503050406030204" pitchFamily="18" charset="0"/>
                                </a:rPr>
                                <m:t>−1,9310</m:t>
                              </m:r>
                            </m:e>
                          </m:mr>
                          <m:mr>
                            <m:e>
                              <m:r>
                                <a:rPr lang="it-IT" sz="1600" b="0" i="1" smtClean="0">
                                  <a:latin typeface="Cambria Math" panose="02040503050406030204" pitchFamily="18" charset="0"/>
                                </a:rPr>
                                <m:t>−4,9330</m:t>
                              </m:r>
                            </m:e>
                          </m:mr>
                        </m:m>
                      </m:e>
                    </m:d>
                  </m:oMath>
                </a14:m>
                <a:r>
                  <a:rPr lang="it-IT" sz="1600" dirty="0"/>
                  <a:t> [</a:t>
                </a:r>
                <a14:m>
                  <m:oMath xmlns:m="http://schemas.openxmlformats.org/officeDocument/2006/math">
                    <m:f>
                      <m:fPr>
                        <m:type m:val="skw"/>
                        <m:ctrlPr>
                          <a:rPr lang="it-IT" sz="1600" i="1" smtClean="0">
                            <a:latin typeface="Cambria Math" panose="02040503050406030204" pitchFamily="18" charset="0"/>
                          </a:rPr>
                        </m:ctrlPr>
                      </m:fPr>
                      <m:num>
                        <m:r>
                          <a:rPr lang="it-IT" sz="1600" b="0" i="1" smtClean="0">
                            <a:latin typeface="Cambria Math" panose="02040503050406030204" pitchFamily="18" charset="0"/>
                          </a:rPr>
                          <m:t>𝑘𝑚</m:t>
                        </m:r>
                      </m:num>
                      <m:den>
                        <m:r>
                          <a:rPr lang="it-IT" sz="1600" b="0" i="1" smtClean="0">
                            <a:latin typeface="Cambria Math" panose="02040503050406030204" pitchFamily="18" charset="0"/>
                          </a:rPr>
                          <m:t>𝑠</m:t>
                        </m:r>
                      </m:den>
                    </m:f>
                  </m:oMath>
                </a14:m>
                <a:r>
                  <a:rPr lang="it-IT" sz="1600" i="1" dirty="0"/>
                  <a:t>]</a:t>
                </a:r>
              </a:p>
              <a:p>
                <a:endParaRPr lang="it-IT" sz="1600" dirty="0"/>
              </a:p>
              <a:p>
                <a:pPr marL="285750" indent="-285750">
                  <a:buFont typeface="Arial" panose="020B0604020202020204" pitchFamily="34" charset="0"/>
                  <a:buChar char="•"/>
                </a:pPr>
                <a:r>
                  <a:rPr lang="it-IT" sz="1600" dirty="0"/>
                  <a:t>Dati trovati:</a:t>
                </a:r>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=8,3697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3</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=0,1097 </m:t>
                      </m:r>
                    </m:oMath>
                  </m:oMathPara>
                </a14:m>
                <a:endParaRPr lang="it-IT" sz="160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=48,6244°</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=87,8870°</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=67,8907°</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=103,2729°</m:t>
                      </m:r>
                    </m:oMath>
                  </m:oMathPara>
                </a14:m>
                <a:endParaRPr lang="it-IT" sz="1600" dirty="0"/>
              </a:p>
            </p:txBody>
          </p:sp>
        </mc:Choice>
        <mc:Fallback xmlns="">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3</a:t>
            </a:fld>
            <a:endParaRPr lang="it-IT"/>
          </a:p>
        </p:txBody>
      </p:sp>
      <p:pic>
        <p:nvPicPr>
          <p:cNvPr id="13" name="Segnaposto contenuto 12">
            <a:extLst>
              <a:ext uri="{FF2B5EF4-FFF2-40B4-BE49-F238E27FC236}">
                <a16:creationId xmlns:a16="http://schemas.microsoft.com/office/drawing/2014/main" id="{C8CCC050-5AFB-1999-70D3-00B0302C699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56051" y="1300163"/>
            <a:ext cx="5013898" cy="4876800"/>
          </a:xfrm>
        </p:spPr>
      </p:pic>
    </p:spTree>
    <p:extLst>
      <p:ext uri="{BB962C8B-B14F-4D97-AF65-F5344CB8AC3E}">
        <p14:creationId xmlns:p14="http://schemas.microsoft.com/office/powerpoint/2010/main" val="3615513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2938368" cy="701731"/>
          </a:xfrm>
        </p:spPr>
        <p:txBody>
          <a:bodyPr/>
          <a:lstStyle/>
          <a:p>
            <a:r>
              <a:rPr lang="it-IT" dirty="0"/>
              <a:t>Orbita finale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cs typeface="Arial" panose="020B0604020202020204" pitchFamily="34" charset="0"/>
                  </a:rPr>
                  <a:t>Dati assegnati:</a:t>
                </a:r>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=1,0860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4</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=0,2332 </m:t>
                      </m:r>
                    </m:oMath>
                  </m:oMathPara>
                </a14:m>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=30,2751°</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=173,2051°</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=24,6315°</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=18,9993°</m:t>
                      </m:r>
                    </m:oMath>
                  </m:oMathPara>
                </a14:m>
                <a:endParaRPr lang="it-IT" sz="1600" dirty="0"/>
              </a:p>
              <a:p>
                <a:pPr marL="0" indent="0">
                  <a:lnSpc>
                    <a:spcPct val="120000"/>
                  </a:lnSpc>
                  <a:buNone/>
                </a:pPr>
                <a:endParaRPr lang="it-IT" dirty="0"/>
              </a:p>
              <a:p>
                <a:pPr marL="285750" indent="-285750">
                  <a:buFont typeface="Arial" panose="020B0604020202020204" pitchFamily="34" charset="0"/>
                  <a:buChar char="•"/>
                </a:pPr>
                <a:r>
                  <a:rPr lang="it-IT" sz="1600" dirty="0"/>
                  <a:t>Dati trovati: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m:t>
                              </m:r>
                              <m:r>
                                <a:rPr lang="it-IT" sz="1600" b="0" i="1" smtClean="0">
                                  <a:latin typeface="Cambria Math" panose="02040503050406030204" pitchFamily="18" charset="0"/>
                                </a:rPr>
                                <m:t>6640,6140</m:t>
                              </m:r>
                            </m:e>
                          </m:mr>
                          <m:mr>
                            <m:e>
                              <m:r>
                                <a:rPr lang="it-IT" sz="1600" b="0" i="1" smtClean="0">
                                  <a:latin typeface="Cambria Math" panose="02040503050406030204" pitchFamily="18" charset="0"/>
                                </a:rPr>
                                <m:t>−4258,2138</m:t>
                              </m:r>
                            </m:e>
                          </m:mr>
                          <m:mr>
                            <m:e>
                              <m:r>
                                <a:rPr lang="it-IT" sz="1600" b="0" i="1" smtClean="0">
                                  <a:latin typeface="Cambria Math" panose="02040503050406030204" pitchFamily="18" charset="0"/>
                                </a:rPr>
                                <m:t>2927,01450</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,2742</m:t>
                              </m:r>
                            </m:e>
                          </m:mr>
                          <m:mr>
                            <m:e>
                              <m:r>
                                <a:rPr lang="it-IT" sz="1600" b="0" i="1" smtClean="0">
                                  <a:latin typeface="Cambria Math" panose="02040503050406030204" pitchFamily="18" charset="0"/>
                                </a:rPr>
                                <m:t>−5,5797</m:t>
                              </m:r>
                            </m:e>
                          </m:mr>
                          <m:mr>
                            <m:e>
                              <m:r>
                                <a:rPr lang="it-IT" sz="1600" b="0" i="1" smtClean="0">
                                  <a:latin typeface="Cambria Math" panose="02040503050406030204" pitchFamily="18" charset="0"/>
                                </a:rPr>
                                <m:t>2,9392</m:t>
                              </m:r>
                            </m:e>
                          </m:mr>
                        </m:m>
                      </m:e>
                    </m:d>
                  </m:oMath>
                </a14:m>
                <a:r>
                  <a:rPr lang="it-IT" sz="1600" dirty="0"/>
                  <a:t> </a:t>
                </a:r>
                <a:r>
                  <a:rPr lang="it-IT" dirty="0"/>
                  <a:t>[</a:t>
                </a:r>
                <a14:m>
                  <m:oMath xmlns:m="http://schemas.openxmlformats.org/officeDocument/2006/math">
                    <m:f>
                      <m:fPr>
                        <m:type m:val="skw"/>
                        <m:ctrlPr>
                          <a:rPr lang="it-IT" i="1" smtClean="0">
                            <a:latin typeface="Cambria Math" panose="02040503050406030204" pitchFamily="18" charset="0"/>
                          </a:rPr>
                        </m:ctrlPr>
                      </m:fPr>
                      <m:num>
                        <m:r>
                          <a:rPr lang="it-IT" b="0" i="1" smtClean="0">
                            <a:latin typeface="Cambria Math" panose="02040503050406030204" pitchFamily="18" charset="0"/>
                          </a:rPr>
                          <m:t>𝑘𝑚</m:t>
                        </m:r>
                      </m:num>
                      <m:den>
                        <m:r>
                          <a:rPr lang="it-IT" b="0" i="1" smtClean="0">
                            <a:latin typeface="Cambria Math" panose="02040503050406030204" pitchFamily="18" charset="0"/>
                          </a:rPr>
                          <m:t>𝑠</m:t>
                        </m:r>
                      </m:den>
                    </m:f>
                  </m:oMath>
                </a14:m>
                <a:r>
                  <a:rPr lang="it-IT" i="1" dirty="0"/>
                  <a:t>]</a:t>
                </a:r>
              </a:p>
            </p:txBody>
          </p:sp>
        </mc:Choice>
        <mc:Fallback xmlns="">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4</a:t>
            </a:fld>
            <a:endParaRPr lang="it-IT"/>
          </a:p>
        </p:txBody>
      </p:sp>
      <p:pic>
        <p:nvPicPr>
          <p:cNvPr id="10" name="Segnaposto contenuto 9">
            <a:extLst>
              <a:ext uri="{FF2B5EF4-FFF2-40B4-BE49-F238E27FC236}">
                <a16:creationId xmlns:a16="http://schemas.microsoft.com/office/drawing/2014/main" id="{F6A17CBD-D565-67FB-F228-C9A7793A230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7603" y="1300163"/>
            <a:ext cx="5050794" cy="4876800"/>
          </a:xfrm>
        </p:spPr>
      </p:pic>
    </p:spTree>
    <p:extLst>
      <p:ext uri="{BB962C8B-B14F-4D97-AF65-F5344CB8AC3E}">
        <p14:creationId xmlns:p14="http://schemas.microsoft.com/office/powerpoint/2010/main" val="1534762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E2B2AD-A194-0BF0-7021-4CCA914E6940}"/>
              </a:ext>
            </a:extLst>
          </p:cNvPr>
          <p:cNvSpPr>
            <a:spLocks noGrp="1"/>
          </p:cNvSpPr>
          <p:nvPr>
            <p:ph type="title"/>
          </p:nvPr>
        </p:nvSpPr>
        <p:spPr>
          <a:xfrm>
            <a:off x="838200" y="360000"/>
            <a:ext cx="4262577" cy="701731"/>
          </a:xfrm>
        </p:spPr>
        <p:txBody>
          <a:bodyPr/>
          <a:lstStyle/>
          <a:p>
            <a:r>
              <a:rPr lang="it-IT" dirty="0"/>
              <a:t>Strategia Standard</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4429ADE6-6702-82AE-AFC1-57D895FE0CA6}"/>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Tre manovre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Pericentro-Apocentro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Piano Orbitale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6.6450</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4.8675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17523.1496</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p:sp>
            <p:nvSpPr>
              <p:cNvPr id="3" name="Segnaposto contenuto 2">
                <a:extLst>
                  <a:ext uri="{FF2B5EF4-FFF2-40B4-BE49-F238E27FC236}">
                    <a16:creationId xmlns:a16="http://schemas.microsoft.com/office/drawing/2014/main" id="{4429ADE6-6702-82AE-AFC1-57D895FE0CA6}"/>
                  </a:ext>
                </a:extLst>
              </p:cNvPr>
              <p:cNvSpPr>
                <a:spLocks noGrp="1" noRot="1" noChangeAspect="1" noMove="1" noResize="1" noEditPoints="1" noAdjustHandles="1" noChangeArrowheads="1" noChangeShapeType="1" noTextEdit="1"/>
              </p:cNvSpPr>
              <p:nvPr>
                <p:ph sz="half" idx="1"/>
              </p:nvPr>
            </p:nvSpPr>
            <p:spPr>
              <a:blipFill>
                <a:blip r:embed="rId3"/>
                <a:stretch>
                  <a:fillRect l="-1059" t="-6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CF6188ED-1278-54CF-A5F1-B9761B068A1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347434"/>
            <a:ext cx="5181600" cy="4782257"/>
          </a:xfrm>
        </p:spPr>
      </p:pic>
      <p:sp>
        <p:nvSpPr>
          <p:cNvPr id="5" name="Segnaposto piè di pagina 4">
            <a:extLst>
              <a:ext uri="{FF2B5EF4-FFF2-40B4-BE49-F238E27FC236}">
                <a16:creationId xmlns:a16="http://schemas.microsoft.com/office/drawing/2014/main" id="{557A2B1D-1950-C538-AE2F-D58AC1A74F9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9AABB668-F8DD-ECC1-9F07-3B595F96D2C2}"/>
              </a:ext>
            </a:extLst>
          </p:cNvPr>
          <p:cNvSpPr>
            <a:spLocks noGrp="1"/>
          </p:cNvSpPr>
          <p:nvPr>
            <p:ph type="sldNum" sz="quarter" idx="12"/>
          </p:nvPr>
        </p:nvSpPr>
        <p:spPr/>
        <p:txBody>
          <a:bodyPr/>
          <a:lstStyle/>
          <a:p>
            <a:fld id="{07ED6331-BE36-4EB0-BAD8-FC72B96BFAEC}" type="slidenum">
              <a:rPr lang="it-IT" smtClean="0"/>
              <a:pPr/>
              <a:t>5</a:t>
            </a:fld>
            <a:endParaRPr lang="it-IT"/>
          </a:p>
        </p:txBody>
      </p:sp>
    </p:spTree>
    <p:extLst>
      <p:ext uri="{BB962C8B-B14F-4D97-AF65-F5344CB8AC3E}">
        <p14:creationId xmlns:p14="http://schemas.microsoft.com/office/powerpoint/2010/main" val="2387966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3ACD45-6D6E-556F-333D-758BA49DA1FC}"/>
              </a:ext>
            </a:extLst>
          </p:cNvPr>
          <p:cNvSpPr>
            <a:spLocks noGrp="1"/>
          </p:cNvSpPr>
          <p:nvPr>
            <p:ph type="title"/>
          </p:nvPr>
        </p:nvSpPr>
        <p:spPr>
          <a:xfrm>
            <a:off x="838200" y="415400"/>
            <a:ext cx="7926337" cy="590931"/>
          </a:xfrm>
        </p:spPr>
        <p:txBody>
          <a:bodyPr/>
          <a:lstStyle/>
          <a:p>
            <a:r>
              <a:rPr lang="it-IT" spc="-5" dirty="0"/>
              <a:t>Strategia Standard: manovra bitangente PA</a:t>
            </a:r>
            <a:endParaRPr lang="it-IT" dirty="0"/>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4DF379E8-FA39-1A40-9F2C-B1941B5120BF}"/>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forma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pericentro dell'orbita iniziale </a:t>
                </a:r>
                <a:endPar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5698</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Primo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0.5863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di Trasferimento: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l'apocentro dell'orbita di trasferimento</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5295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Secondo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0.1642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p:sp>
            <p:nvSpPr>
              <p:cNvPr id="3" name="Segnaposto contenuto 2">
                <a:extLst>
                  <a:ext uri="{FF2B5EF4-FFF2-40B4-BE49-F238E27FC236}">
                    <a16:creationId xmlns:a16="http://schemas.microsoft.com/office/drawing/2014/main" id="{4DF379E8-FA39-1A40-9F2C-B1941B5120BF}"/>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87927922-E091-C242-ABBB-23F3E44BC59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8132" y="1300163"/>
            <a:ext cx="5049736" cy="4876800"/>
          </a:xfrm>
        </p:spPr>
      </p:pic>
      <p:sp>
        <p:nvSpPr>
          <p:cNvPr id="5" name="Segnaposto piè di pagina 4">
            <a:extLst>
              <a:ext uri="{FF2B5EF4-FFF2-40B4-BE49-F238E27FC236}">
                <a16:creationId xmlns:a16="http://schemas.microsoft.com/office/drawing/2014/main" id="{C874D896-9F89-93D3-93AD-29AB15C6F940}"/>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DFB915F-A1A4-ACEC-636B-4CE3FEB4BF99}"/>
              </a:ext>
            </a:extLst>
          </p:cNvPr>
          <p:cNvSpPr>
            <a:spLocks noGrp="1"/>
          </p:cNvSpPr>
          <p:nvPr>
            <p:ph type="sldNum" sz="quarter" idx="12"/>
          </p:nvPr>
        </p:nvSpPr>
        <p:spPr/>
        <p:txBody>
          <a:bodyPr/>
          <a:lstStyle/>
          <a:p>
            <a:fld id="{07ED6331-BE36-4EB0-BAD8-FC72B96BFAEC}" type="slidenum">
              <a:rPr lang="it-IT" smtClean="0"/>
              <a:pPr/>
              <a:t>6</a:t>
            </a:fld>
            <a:endParaRPr lang="it-IT"/>
          </a:p>
        </p:txBody>
      </p:sp>
      <p:sp>
        <p:nvSpPr>
          <p:cNvPr id="9" name="Ovale 8">
            <a:extLst>
              <a:ext uri="{FF2B5EF4-FFF2-40B4-BE49-F238E27FC236}">
                <a16:creationId xmlns:a16="http://schemas.microsoft.com/office/drawing/2014/main" id="{1A04150A-EB00-5B60-E29B-1EFEB72836AF}"/>
              </a:ext>
            </a:extLst>
          </p:cNvPr>
          <p:cNvSpPr/>
          <p:nvPr/>
        </p:nvSpPr>
        <p:spPr>
          <a:xfrm>
            <a:off x="4480091" y="2863516"/>
            <a:ext cx="152400" cy="152400"/>
          </a:xfrm>
          <a:prstGeom prst="ellipse">
            <a:avLst/>
          </a:prstGeom>
          <a:solidFill>
            <a:srgbClr val="FF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
        <p:nvSpPr>
          <p:cNvPr id="10" name="Ovale 9">
            <a:extLst>
              <a:ext uri="{FF2B5EF4-FFF2-40B4-BE49-F238E27FC236}">
                <a16:creationId xmlns:a16="http://schemas.microsoft.com/office/drawing/2014/main" id="{6C436A95-5C2C-69A9-3434-0159EFC9F482}"/>
              </a:ext>
            </a:extLst>
          </p:cNvPr>
          <p:cNvSpPr/>
          <p:nvPr/>
        </p:nvSpPr>
        <p:spPr>
          <a:xfrm>
            <a:off x="4801368" y="4888832"/>
            <a:ext cx="152400" cy="152400"/>
          </a:xfrm>
          <a:prstGeom prst="ellipse">
            <a:avLst/>
          </a:prstGeom>
          <a:solidFill>
            <a:srgbClr val="00FF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1558746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EF1E5A-F773-6A66-504B-580317F0E63F}"/>
              </a:ext>
            </a:extLst>
          </p:cNvPr>
          <p:cNvSpPr>
            <a:spLocks noGrp="1"/>
          </p:cNvSpPr>
          <p:nvPr>
            <p:ph type="title"/>
          </p:nvPr>
        </p:nvSpPr>
        <p:spPr>
          <a:xfrm>
            <a:off x="838200" y="415400"/>
            <a:ext cx="6171498" cy="590931"/>
          </a:xfrm>
        </p:spPr>
        <p:txBody>
          <a:bodyPr/>
          <a:lstStyle/>
          <a:p>
            <a:r>
              <a:rPr lang="it-IT" spc="-5" dirty="0"/>
              <a:t>Strategia Standard: cambio piano</a:t>
            </a:r>
            <a:endParaRPr lang="it-IT" dirty="0"/>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FE61EF2E-FEC5-560F-99CA-0CCFF8829AB9}"/>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l'inclinazione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piano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𝟑𝟏𝟐𝟐</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Terzo impulso</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5.1840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𝛀</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p:sp>
            <p:nvSpPr>
              <p:cNvPr id="3" name="Segnaposto contenuto 2">
                <a:extLst>
                  <a:ext uri="{FF2B5EF4-FFF2-40B4-BE49-F238E27FC236}">
                    <a16:creationId xmlns:a16="http://schemas.microsoft.com/office/drawing/2014/main" id="{FE61EF2E-FEC5-560F-99CA-0CCFF8829AB9}"/>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95630B-A579-1532-7E8B-671FA452D04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580299"/>
            <a:ext cx="5181600" cy="4316528"/>
          </a:xfrm>
        </p:spPr>
      </p:pic>
      <p:sp>
        <p:nvSpPr>
          <p:cNvPr id="5" name="Segnaposto piè di pagina 4">
            <a:extLst>
              <a:ext uri="{FF2B5EF4-FFF2-40B4-BE49-F238E27FC236}">
                <a16:creationId xmlns:a16="http://schemas.microsoft.com/office/drawing/2014/main" id="{190D92C2-CA8B-FE07-3E9E-B9BE8614E9C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A301B9D4-1CEA-97E3-D59A-FEE2AB5A4DD5}"/>
              </a:ext>
            </a:extLst>
          </p:cNvPr>
          <p:cNvSpPr>
            <a:spLocks noGrp="1"/>
          </p:cNvSpPr>
          <p:nvPr>
            <p:ph type="sldNum" sz="quarter" idx="12"/>
          </p:nvPr>
        </p:nvSpPr>
        <p:spPr/>
        <p:txBody>
          <a:bodyPr/>
          <a:lstStyle/>
          <a:p>
            <a:fld id="{07ED6331-BE36-4EB0-BAD8-FC72B96BFAEC}" type="slidenum">
              <a:rPr lang="it-IT" smtClean="0"/>
              <a:pPr/>
              <a:t>7</a:t>
            </a:fld>
            <a:endParaRPr lang="it-IT"/>
          </a:p>
        </p:txBody>
      </p:sp>
      <p:sp>
        <p:nvSpPr>
          <p:cNvPr id="9" name="Ovale 8">
            <a:extLst>
              <a:ext uri="{FF2B5EF4-FFF2-40B4-BE49-F238E27FC236}">
                <a16:creationId xmlns:a16="http://schemas.microsoft.com/office/drawing/2014/main" id="{8AA4C4F1-0E93-33AF-7503-EA664C002A7A}"/>
              </a:ext>
            </a:extLst>
          </p:cNvPr>
          <p:cNvSpPr/>
          <p:nvPr/>
        </p:nvSpPr>
        <p:spPr>
          <a:xfrm>
            <a:off x="4400482" y="2847474"/>
            <a:ext cx="152400" cy="152400"/>
          </a:xfrm>
          <a:prstGeom prst="ellipse">
            <a:avLst/>
          </a:prstGeom>
          <a:solidFill>
            <a:srgbClr val="00FF00"/>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1096830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7EF3C0-D906-1760-3D0C-D1E09730654E}"/>
              </a:ext>
            </a:extLst>
          </p:cNvPr>
          <p:cNvSpPr>
            <a:spLocks noGrp="1"/>
          </p:cNvSpPr>
          <p:nvPr>
            <p:ph type="title"/>
          </p:nvPr>
        </p:nvSpPr>
        <p:spPr>
          <a:xfrm>
            <a:off x="838200" y="415400"/>
            <a:ext cx="9466246" cy="590931"/>
          </a:xfrm>
        </p:spPr>
        <p:txBody>
          <a:bodyPr/>
          <a:lstStyle/>
          <a:p>
            <a:r>
              <a:rPr lang="it-IT" spc="-5" dirty="0"/>
              <a:t>Strategia Standard: cambio anomalia del pericentro</a:t>
            </a:r>
            <a:endParaRPr lang="it-IT" dirty="0"/>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59ED2035-E571-A4DE-C9F4-E5D4E911F3DE}"/>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Allineare le orbite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anomalia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𝟒</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𝟐𝟕𝟕𝟕</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Quarto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nor/>
                      </m:rP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m:t>0.7105</m:t>
                    </m:r>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Finale: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 posizione finale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𝛉</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endParaRPr kumimoji="0" lang="it-IT" sz="18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𝟓</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𝟔𝟑𝟏</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indent="0">
                  <a:buNone/>
                </a:pPr>
                <a:endParaRPr lang="it-IT" dirty="0"/>
              </a:p>
            </p:txBody>
          </p:sp>
        </mc:Choice>
        <mc:Fallback>
          <p:sp>
            <p:nvSpPr>
              <p:cNvPr id="3" name="Segnaposto contenuto 2">
                <a:extLst>
                  <a:ext uri="{FF2B5EF4-FFF2-40B4-BE49-F238E27FC236}">
                    <a16:creationId xmlns:a16="http://schemas.microsoft.com/office/drawing/2014/main" id="{59ED2035-E571-A4DE-C9F4-E5D4E911F3DE}"/>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B982F6-E6A5-A20B-186D-DEE0FFACE3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16179"/>
            <a:ext cx="5181600" cy="4644767"/>
          </a:xfrm>
        </p:spPr>
      </p:pic>
      <p:sp>
        <p:nvSpPr>
          <p:cNvPr id="5" name="Segnaposto piè di pagina 4">
            <a:extLst>
              <a:ext uri="{FF2B5EF4-FFF2-40B4-BE49-F238E27FC236}">
                <a16:creationId xmlns:a16="http://schemas.microsoft.com/office/drawing/2014/main" id="{C2C80541-3576-32E9-9D8F-F102284C2FC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BE79307B-FAF8-F89E-04FA-6409C231BB5E}"/>
              </a:ext>
            </a:extLst>
          </p:cNvPr>
          <p:cNvSpPr>
            <a:spLocks noGrp="1"/>
          </p:cNvSpPr>
          <p:nvPr>
            <p:ph type="sldNum" sz="quarter" idx="12"/>
          </p:nvPr>
        </p:nvSpPr>
        <p:spPr/>
        <p:txBody>
          <a:bodyPr/>
          <a:lstStyle/>
          <a:p>
            <a:fld id="{07ED6331-BE36-4EB0-BAD8-FC72B96BFAEC}" type="slidenum">
              <a:rPr lang="it-IT" smtClean="0"/>
              <a:pPr/>
              <a:t>8</a:t>
            </a:fld>
            <a:endParaRPr lang="it-IT"/>
          </a:p>
        </p:txBody>
      </p:sp>
      <p:sp>
        <p:nvSpPr>
          <p:cNvPr id="9" name="Ovale 8">
            <a:extLst>
              <a:ext uri="{FF2B5EF4-FFF2-40B4-BE49-F238E27FC236}">
                <a16:creationId xmlns:a16="http://schemas.microsoft.com/office/drawing/2014/main" id="{98E60821-7849-FDA2-3BD8-1D23ED4E516E}"/>
              </a:ext>
            </a:extLst>
          </p:cNvPr>
          <p:cNvSpPr/>
          <p:nvPr/>
        </p:nvSpPr>
        <p:spPr>
          <a:xfrm>
            <a:off x="4611548" y="2865683"/>
            <a:ext cx="152400" cy="152400"/>
          </a:xfrm>
          <a:prstGeom prst="ellipse">
            <a:avLst/>
          </a:prstGeom>
          <a:solidFill>
            <a:srgbClr val="00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3969320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A0313898-B5E6-FD16-BB64-5BEEB3FDD8E3}"/>
              </a:ext>
            </a:extLst>
          </p:cNvPr>
          <p:cNvSpPr>
            <a:spLocks noGrp="1"/>
          </p:cNvSpPr>
          <p:nvPr>
            <p:ph type="title"/>
          </p:nvPr>
        </p:nvSpPr>
        <p:spPr>
          <a:xfrm>
            <a:off x="838200" y="415400"/>
            <a:ext cx="8044766" cy="590931"/>
          </a:xfrm>
        </p:spPr>
        <p:txBody>
          <a:bodyPr/>
          <a:lstStyle/>
          <a:p>
            <a:r>
              <a:rPr lang="it-IT" dirty="0"/>
              <a:t>Confronto costi con altre strategie standard</a:t>
            </a:r>
          </a:p>
        </p:txBody>
      </p:sp>
      <p:sp>
        <p:nvSpPr>
          <p:cNvPr id="5" name="Segnaposto piè di pagina 4">
            <a:extLst>
              <a:ext uri="{FF2B5EF4-FFF2-40B4-BE49-F238E27FC236}">
                <a16:creationId xmlns:a16="http://schemas.microsoft.com/office/drawing/2014/main" id="{D5E884A7-5549-F7F3-E6D5-5069F596DE9A}"/>
              </a:ext>
            </a:extLst>
          </p:cNvPr>
          <p:cNvSpPr>
            <a:spLocks noGrp="1"/>
          </p:cNvSpPr>
          <p:nvPr>
            <p:ph type="ftr" sz="quarter" idx="11"/>
          </p:nvPr>
        </p:nvSpPr>
        <p:spPr/>
        <p:txBody>
          <a:bodyPr/>
          <a:lstStyle/>
          <a:p>
            <a:r>
              <a:rPr lang="it-IT" dirty="0"/>
              <a:t>Prova finale: Introduzione all’Analisi di Missioni Spaziali</a:t>
            </a:r>
          </a:p>
        </p:txBody>
      </p:sp>
      <p:sp>
        <p:nvSpPr>
          <p:cNvPr id="6" name="Segnaposto numero diapositiva 5">
            <a:extLst>
              <a:ext uri="{FF2B5EF4-FFF2-40B4-BE49-F238E27FC236}">
                <a16:creationId xmlns:a16="http://schemas.microsoft.com/office/drawing/2014/main" id="{9B3CD20C-570A-3F05-4666-E881C484C53F}"/>
              </a:ext>
            </a:extLst>
          </p:cNvPr>
          <p:cNvSpPr>
            <a:spLocks noGrp="1"/>
          </p:cNvSpPr>
          <p:nvPr>
            <p:ph type="sldNum" sz="quarter" idx="12"/>
          </p:nvPr>
        </p:nvSpPr>
        <p:spPr/>
        <p:txBody>
          <a:bodyPr/>
          <a:lstStyle/>
          <a:p>
            <a:fld id="{07ED6331-BE36-4EB0-BAD8-FC72B96BFAEC}" type="slidenum">
              <a:rPr lang="it-IT" smtClean="0"/>
              <a:pPr/>
              <a:t>9</a:t>
            </a:fld>
            <a:endParaRPr lang="it-IT" dirty="0"/>
          </a:p>
        </p:txBody>
      </p:sp>
      <p:graphicFrame>
        <p:nvGraphicFramePr>
          <p:cNvPr id="10" name="Grafico 9">
            <a:extLst>
              <a:ext uri="{FF2B5EF4-FFF2-40B4-BE49-F238E27FC236}">
                <a16:creationId xmlns:a16="http://schemas.microsoft.com/office/drawing/2014/main" id="{743E8DD0-DB6E-DFBF-6778-5B645EA477D7}"/>
              </a:ext>
            </a:extLst>
          </p:cNvPr>
          <p:cNvGraphicFramePr/>
          <p:nvPr/>
        </p:nvGraphicFramePr>
        <p:xfrm>
          <a:off x="500015" y="1043732"/>
          <a:ext cx="7533642" cy="3366222"/>
        </p:xfrm>
        <a:graphic>
          <a:graphicData uri="http://schemas.openxmlformats.org/drawingml/2006/chart">
            <c:chart xmlns:c="http://schemas.openxmlformats.org/drawingml/2006/chart" xmlns:r="http://schemas.openxmlformats.org/officeDocument/2006/relationships" r:id="rId3"/>
          </a:graphicData>
        </a:graphic>
      </p:graphicFrame>
      <p:sp>
        <p:nvSpPr>
          <p:cNvPr id="2" name="CasellaDiTesto 1">
            <a:extLst>
              <a:ext uri="{FF2B5EF4-FFF2-40B4-BE49-F238E27FC236}">
                <a16:creationId xmlns:a16="http://schemas.microsoft.com/office/drawing/2014/main" id="{5001EC82-1654-9E4C-0774-B97601E448B0}"/>
              </a:ext>
            </a:extLst>
          </p:cNvPr>
          <p:cNvSpPr txBox="1"/>
          <p:nvPr/>
        </p:nvSpPr>
        <p:spPr>
          <a:xfrm>
            <a:off x="8141579" y="1043731"/>
            <a:ext cx="3288421" cy="4770537"/>
          </a:xfrm>
          <a:prstGeom prst="rect">
            <a:avLst/>
          </a:prstGeom>
          <a:noFill/>
        </p:spPr>
        <p:txBody>
          <a:bodyPr wrap="square" rtlCol="0">
            <a:spAutoFit/>
          </a:bodyPr>
          <a:lstStyle/>
          <a:p>
            <a:r>
              <a:rPr lang="it-IT" sz="1600" b="1" dirty="0">
                <a:effectLst/>
                <a:ea typeface="Times New Roman" panose="02020603050405020304" pitchFamily="18" charset="0"/>
              </a:rPr>
              <a:t>Cambio Piano</a:t>
            </a:r>
            <a:r>
              <a:rPr lang="it-IT" sz="1600" dirty="0">
                <a:effectLst/>
                <a:ea typeface="Times New Roman" panose="02020603050405020304" pitchFamily="18" charset="0"/>
              </a:rPr>
              <a:t>: risparmia fino al 13,6% di </a:t>
            </a:r>
            <a:r>
              <a:rPr lang="en-GB" sz="1600" dirty="0">
                <a:effectLst/>
                <a:ea typeface="Times New Roman" panose="02020603050405020304" pitchFamily="18" charset="0"/>
              </a:rPr>
              <a:t>Δ</a:t>
            </a:r>
            <a:r>
              <a:rPr lang="it-IT" sz="1600" dirty="0">
                <a:effectLst/>
                <a:ea typeface="Times New Roman" panose="02020603050405020304" pitchFamily="18" charset="0"/>
              </a:rPr>
              <a:t>v utilizzato per il cambio inclinazione.</a:t>
            </a:r>
          </a:p>
          <a:p>
            <a:r>
              <a:rPr lang="it-IT" sz="1600" dirty="0">
                <a:effectLst/>
                <a:ea typeface="Times New Roman" panose="02020603050405020304" pitchFamily="18" charset="0"/>
              </a:rPr>
              <a:t> </a:t>
            </a:r>
          </a:p>
          <a:p>
            <a:r>
              <a:rPr lang="it-IT" sz="1600" b="1" dirty="0">
                <a:effectLst/>
                <a:ea typeface="Times New Roman" panose="02020603050405020304" pitchFamily="18" charset="0"/>
              </a:rPr>
              <a:t>Bitangente PA: </a:t>
            </a:r>
            <a:r>
              <a:rPr lang="it-IT" sz="1600" dirty="0">
                <a:effectLst/>
                <a:ea typeface="Times New Roman" panose="02020603050405020304" pitchFamily="18" charset="0"/>
              </a:rPr>
              <a:t>riduzione di </a:t>
            </a:r>
            <a:r>
              <a:rPr lang="it-IT" sz="1600" dirty="0" err="1">
                <a:effectLst/>
                <a:ea typeface="Times New Roman" panose="02020603050405020304" pitchFamily="18" charset="0"/>
              </a:rPr>
              <a:t>Δv</a:t>
            </a:r>
            <a:r>
              <a:rPr lang="it-IT" sz="1600" dirty="0">
                <a:effectLst/>
                <a:ea typeface="Times New Roman" panose="02020603050405020304" pitchFamily="18" charset="0"/>
              </a:rPr>
              <a:t> fino al 34,7% rispetto alle altre manovre bitangenti. </a:t>
            </a:r>
          </a:p>
          <a:p>
            <a:r>
              <a:rPr lang="it-IT" sz="1600" dirty="0">
                <a:effectLst/>
                <a:ea typeface="Times New Roman" panose="02020603050405020304" pitchFamily="18" charset="0"/>
              </a:rPr>
              <a:t> </a:t>
            </a:r>
          </a:p>
          <a:p>
            <a:r>
              <a:rPr lang="it-IT" sz="1600" b="1" dirty="0">
                <a:effectLst/>
                <a:ea typeface="Times New Roman" panose="02020603050405020304" pitchFamily="18" charset="0"/>
              </a:rPr>
              <a:t>Cambio di anomalia del pericentro: </a:t>
            </a:r>
            <a:r>
              <a:rPr lang="it-IT" sz="1600" dirty="0">
                <a:effectLst/>
                <a:ea typeface="Times New Roman" panose="02020603050405020304" pitchFamily="18" charset="0"/>
              </a:rPr>
              <a:t>maggiore del 90,8% di quello più basso</a:t>
            </a:r>
            <a:r>
              <a:rPr lang="it-IT" sz="1600" dirty="0">
                <a:ea typeface="Times New Roman" panose="02020603050405020304" pitchFamily="18" charset="0"/>
              </a:rPr>
              <a:t>, ma minore del 74,8% rispetto al maggiore</a:t>
            </a:r>
          </a:p>
          <a:p>
            <a:endParaRPr lang="it-IT" sz="1600" dirty="0">
              <a:ea typeface="Times New Roman" panose="02020603050405020304" pitchFamily="18" charset="0"/>
            </a:endParaRPr>
          </a:p>
          <a:p>
            <a:r>
              <a:rPr lang="en-GB" sz="1600" b="1" dirty="0">
                <a:ea typeface="Times New Roman" panose="02020603050405020304" pitchFamily="18" charset="0"/>
              </a:rPr>
              <a:t>Δ</a:t>
            </a:r>
            <a:r>
              <a:rPr lang="it-IT" sz="1600" b="1" dirty="0">
                <a:ea typeface="Times New Roman" panose="02020603050405020304" pitchFamily="18" charset="0"/>
              </a:rPr>
              <a:t>v: </a:t>
            </a:r>
            <a:r>
              <a:rPr lang="it-IT" sz="1600" dirty="0">
                <a:ea typeface="Times New Roman" panose="02020603050405020304" pitchFamily="18" charset="0"/>
              </a:rPr>
              <a:t>fino al 27,3% inferiore rispetto alle altre strategie </a:t>
            </a:r>
          </a:p>
          <a:p>
            <a:endParaRPr lang="it-IT" sz="1600" dirty="0">
              <a:effectLst/>
              <a:ea typeface="Times New Roman" panose="02020603050405020304" pitchFamily="18" charset="0"/>
            </a:endParaRPr>
          </a:p>
          <a:p>
            <a:r>
              <a:rPr lang="en-GB" sz="1600" b="1" dirty="0">
                <a:effectLst/>
                <a:ea typeface="Times New Roman" panose="02020603050405020304" pitchFamily="18" charset="0"/>
              </a:rPr>
              <a:t>Δ</a:t>
            </a:r>
            <a:r>
              <a:rPr lang="it-IT" sz="1600" b="1" dirty="0">
                <a:ea typeface="Times New Roman" panose="02020603050405020304" pitchFamily="18" charset="0"/>
              </a:rPr>
              <a:t>t: </a:t>
            </a:r>
            <a:r>
              <a:rPr lang="it-IT" sz="1600" dirty="0">
                <a:effectLst/>
                <a:ea typeface="Times New Roman" panose="02020603050405020304" pitchFamily="18" charset="0"/>
              </a:rPr>
              <a:t>superiore fino al 21,5% rispetto ad altre strategie (maggiore perché le orbite sono più larghe per ridurre </a:t>
            </a:r>
            <a:r>
              <a:rPr lang="it-IT" sz="1600" dirty="0" err="1">
                <a:effectLst/>
                <a:ea typeface="Times New Roman" panose="02020603050405020304" pitchFamily="18" charset="0"/>
              </a:rPr>
              <a:t>Δv</a:t>
            </a:r>
            <a:r>
              <a:rPr lang="it-IT" sz="1600" dirty="0">
                <a:effectLst/>
                <a:ea typeface="Times New Roman" panose="02020603050405020304" pitchFamily="18" charset="0"/>
              </a:rPr>
              <a:t>) </a:t>
            </a:r>
          </a:p>
        </p:txBody>
      </p:sp>
      <p:graphicFrame>
        <p:nvGraphicFramePr>
          <p:cNvPr id="4" name="Grafico 3">
            <a:extLst>
              <a:ext uri="{FF2B5EF4-FFF2-40B4-BE49-F238E27FC236}">
                <a16:creationId xmlns:a16="http://schemas.microsoft.com/office/drawing/2014/main" id="{6D2E0F78-5CBC-7549-65BC-F822B6D522E6}"/>
              </a:ext>
            </a:extLst>
          </p:cNvPr>
          <p:cNvGraphicFramePr/>
          <p:nvPr/>
        </p:nvGraphicFramePr>
        <p:xfrm>
          <a:off x="500015" y="4223579"/>
          <a:ext cx="7533642" cy="199202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42670274"/>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16_9.potx" id="{9028D12E-4698-460D-824D-AD461CD1569E}" vid="{D7B95847-5DAD-4711-9116-3A0FE63320D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TM16401371[[fn=Atlante]]</Template>
  <TotalTime>825</TotalTime>
  <Words>2357</Words>
  <Application>Microsoft Office PowerPoint</Application>
  <PresentationFormat>Widescreen</PresentationFormat>
  <Paragraphs>270</Paragraphs>
  <Slides>23</Slides>
  <Notes>12</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23</vt:i4>
      </vt:variant>
    </vt:vector>
  </HeadingPairs>
  <TitlesOfParts>
    <vt:vector size="29" baseType="lpstr">
      <vt:lpstr>Arial</vt:lpstr>
      <vt:lpstr>Calibri</vt:lpstr>
      <vt:lpstr>Calibri Light</vt:lpstr>
      <vt:lpstr>Cambria Math</vt:lpstr>
      <vt:lpstr>Times New Roman</vt:lpstr>
      <vt:lpstr>Tema di Office</vt:lpstr>
      <vt:lpstr>Gruppo C13</vt:lpstr>
      <vt:lpstr>Introduzione</vt:lpstr>
      <vt:lpstr>Orbita iniziale</vt:lpstr>
      <vt:lpstr>Orbita finale</vt:lpstr>
      <vt:lpstr>Strategia Standard</vt:lpstr>
      <vt:lpstr>Strategia Standard: manovra bitangente PA</vt:lpstr>
      <vt:lpstr>Strategia Standard: cambio piano</vt:lpstr>
      <vt:lpstr>Strategia Standard: cambio anomalia del pericentro</vt:lpstr>
      <vt:lpstr>Confronto costi con altre strategie standard</vt:lpstr>
      <vt:lpstr>Alternativa 1</vt:lpstr>
      <vt:lpstr>Alternativa 2: Strategia Secante</vt:lpstr>
      <vt:lpstr>Alternativa 2: Strategia Secante</vt:lpstr>
      <vt:lpstr>Alternativa 2: trovare la manovra che minimizzi il costo</vt:lpstr>
      <vt:lpstr>Alternativa 2: considerazioni sulla strategia trovata</vt:lpstr>
      <vt:lpstr>Alternativa 2: confronto con la precedente strategia</vt:lpstr>
      <vt:lpstr>Alternativa 3: Strategia Tangente</vt:lpstr>
      <vt:lpstr>Alternativa 3: manovra tangente in punto arbitrario</vt:lpstr>
      <vt:lpstr>Alternativa 3: manovra tangente in punto arbitrario</vt:lpstr>
      <vt:lpstr>Alternativa 3: manovra di cambio piano</vt:lpstr>
      <vt:lpstr>Alternativa 3: manovra bitangente AP</vt:lpstr>
      <vt:lpstr>Conclusioni</vt:lpstr>
      <vt:lpstr>Conclusioni</vt:lpstr>
      <vt:lpstr>Conclusioni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Gruppo C13</dc:title>
  <dc:creator>Alex Cristian Turcu</dc:creator>
  <cp:lastModifiedBy>Silvia Pala</cp:lastModifiedBy>
  <cp:revision>16</cp:revision>
  <dcterms:created xsi:type="dcterms:W3CDTF">2023-01-04T14:38:41Z</dcterms:created>
  <dcterms:modified xsi:type="dcterms:W3CDTF">2023-01-08T11:13:36Z</dcterms:modified>
</cp:coreProperties>
</file>